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410" r:id="rId2"/>
    <p:sldId id="440" r:id="rId3"/>
    <p:sldId id="412" r:id="rId4"/>
    <p:sldId id="443" r:id="rId5"/>
    <p:sldId id="422" r:id="rId6"/>
    <p:sldId id="413" r:id="rId7"/>
    <p:sldId id="441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1" r:id="rId16"/>
    <p:sldId id="452" r:id="rId17"/>
    <p:sldId id="453" r:id="rId18"/>
    <p:sldId id="431" r:id="rId19"/>
    <p:sldId id="455" r:id="rId20"/>
    <p:sldId id="456" r:id="rId21"/>
    <p:sldId id="419" r:id="rId22"/>
    <p:sldId id="432" r:id="rId23"/>
    <p:sldId id="433" r:id="rId24"/>
  </p:sldIdLst>
  <p:sldSz cx="12192000" cy="6858000"/>
  <p:notesSz cx="6858000" cy="9144000"/>
  <p:embeddedFontLst>
    <p:embeddedFont>
      <p:font typeface="字魂181号-飞驰标题体" panose="02010600030101010101" charset="-122"/>
      <p:regular r:id="rId26"/>
    </p:embeddedFont>
    <p:embeddedFont>
      <p:font typeface="等线" panose="02010600030101010101" pitchFamily="2" charset="-122"/>
      <p:regular r:id="rId27"/>
      <p:bold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EFDC1F-E4E2-3DB5-A94F-BB866A8A5261}" name="zzj zhou" initials="zz" userId="42e0c28d68e42f5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0T11:52:38.88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1975 0,'-2'0,"0"1,0-1,0 1,0-1,1 1,-1 0,0 0,0 0,1 0,-1 0,0 0,1 0,-1 1,1-1,-1 1,-1 1,-21 31,20-28,-7 9,-1-2,0 1,-1-2,-1 1,-19 13,-8 7,-115 89,124-94,-3 3,-35 24,51-39,-1 0,-36 21,51-33,0-1,0 1,0 1,0-1,0 1,1-1,-4 7,4-6,1-1,0 0,-1 0,0 0,0-1,0 1,0-1,-1 0,1 0,-1 0,-5 2,-3 0,-1 0,1 1,1 1,-1 0,1 1,0 0,-12 12,12-11,0 0,0 0,-1-1,-1-1,-24 10,22-9,1 1,-1 0,2 1,-1 1,1 1,-15 15,22-21,-1 0,0 0,-10 4,11-6,-1 1,1 0,0 0,-7 7,-6 8,13-11,-1-1,0-1,0 1,-1-1,0-1,-18 11,11-7,0 1,0 0,1 1,-21 21,31-28,-103 82,38-33,63-49,-1 0,0-1,0 0,-1 0,-17 5,-21 11,33-13,-148 77,145-75,0 0,1 1,0 1,1 0,0 1,-17 20,26-27,0 0,-1-1,1 1,-1-1,-9 4,-9 6,15-7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B511C-512F-4188-96D6-D4975D05E1C8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91FA-57B2-4558-B8B4-E378A01AF8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E031-9567-450D-A2E4-81C7A4BCAFD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E031-9567-450D-A2E4-81C7A4BCAFD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DB403-7042-F841-A1CD-BA6E41DB9AE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C54B1-045F-43B3-BA26-8CCA5E81C2F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E031-9567-450D-A2E4-81C7A4BCAFD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FFACF-80B7-4EAB-8C72-50393F8DE5B0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E031-9567-450D-A2E4-81C7A4BCAFD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E031-9567-450D-A2E4-81C7A4BCAFD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0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179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923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16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44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11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28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376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990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62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842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267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5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10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398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20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080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923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805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465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4473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423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52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00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5120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635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48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60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2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27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66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4DE39-2301-40B8-8358-457DBFE7A2A4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169DD-3405-444D-90A5-C04BD556653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5875" y="7620"/>
            <a:ext cx="12223115" cy="6869430"/>
          </a:xfrm>
          <a:prstGeom prst="rect">
            <a:avLst/>
          </a:prstGeom>
          <a:solidFill>
            <a:srgbClr val="0729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9" r:id="rId3"/>
    <p:sldLayoutId id="2147483687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  <p:sldLayoutId id="2147483678" r:id="rId12"/>
    <p:sldLayoutId id="2147483677" r:id="rId13"/>
    <p:sldLayoutId id="2147483676" r:id="rId14"/>
    <p:sldLayoutId id="2147483675" r:id="rId15"/>
    <p:sldLayoutId id="2147483674" r:id="rId16"/>
    <p:sldLayoutId id="2147483669" r:id="rId17"/>
    <p:sldLayoutId id="2147483668" r:id="rId18"/>
    <p:sldLayoutId id="2147483666" r:id="rId19"/>
    <p:sldLayoutId id="2147483665" r:id="rId20"/>
    <p:sldLayoutId id="2147483664" r:id="rId21"/>
    <p:sldLayoutId id="2147483663" r:id="rId22"/>
    <p:sldLayoutId id="2147483662" r:id="rId23"/>
    <p:sldLayoutId id="2147483661" r:id="rId24"/>
    <p:sldLayoutId id="2147483660" r:id="rId25"/>
    <p:sldLayoutId id="2147483651" r:id="rId26"/>
    <p:sldLayoutId id="2147483652" r:id="rId27"/>
    <p:sldLayoutId id="2147483653" r:id="rId28"/>
    <p:sldLayoutId id="2147483654" r:id="rId29"/>
    <p:sldLayoutId id="2147483655" r:id="rId30"/>
    <p:sldLayoutId id="2147483690" r:id="rId31"/>
    <p:sldLayoutId id="2147483688" r:id="rId32"/>
    <p:sldLayoutId id="2147483686" r:id="rId33"/>
    <p:sldLayoutId id="2147483673" r:id="rId34"/>
    <p:sldLayoutId id="2147483672" r:id="rId35"/>
    <p:sldLayoutId id="2147483671" r:id="rId36"/>
    <p:sldLayoutId id="2147483670" r:id="rId37"/>
    <p:sldLayoutId id="2147483667" r:id="rId38"/>
    <p:sldLayoutId id="2147483656" r:id="rId39"/>
    <p:sldLayoutId id="2147483657" r:id="rId40"/>
    <p:sldLayoutId id="2147483658" r:id="rId41"/>
    <p:sldLayoutId id="2147483659" r:id="rId4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image" Target="../media/image4.jpeg"/><Relationship Id="rId3" Type="http://schemas.openxmlformats.org/officeDocument/2006/relationships/tags" Target="../tags/tag6.xml"/><Relationship Id="rId21" Type="http://schemas.openxmlformats.org/officeDocument/2006/relationships/image" Target="../media/image7.jpe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slideLayout" Target="../slideLayouts/slideLayout3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image" Target="../media/image6.jpe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10.jpe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image" Target="../media/image9.jpeg"/><Relationship Id="rId10" Type="http://schemas.openxmlformats.org/officeDocument/2006/relationships/tags" Target="../tags/tag13.xml"/><Relationship Id="rId19" Type="http://schemas.openxmlformats.org/officeDocument/2006/relationships/image" Target="../media/image5.jpe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et.qiaobuqiao.com/box/games/nicemofa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78870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944995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1478280" y="1386840"/>
            <a:ext cx="172974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1500" spc="300" dirty="0">
                <a:gradFill>
                  <a:gsLst>
                    <a:gs pos="0">
                      <a:srgbClr val="010A11"/>
                    </a:gs>
                    <a:gs pos="53000">
                      <a:schemeClr val="bg1"/>
                    </a:gs>
                  </a:gsLst>
                  <a:lin ang="12060000" scaled="0"/>
                </a:gradFill>
                <a:latin typeface="字魂181号-飞驰标题体" panose="00000500000000000000" charset="-122"/>
                <a:ea typeface="字魂181号-飞驰标题体" panose="00000500000000000000" charset="-122"/>
                <a:cs typeface="汉仪长宋简" panose="02010609000101010101" charset="-122"/>
              </a:rPr>
              <a:t>魔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2822575" y="1386840"/>
            <a:ext cx="172974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1500" spc="300" dirty="0">
                <a:gradFill>
                  <a:gsLst>
                    <a:gs pos="0">
                      <a:srgbClr val="010A11"/>
                    </a:gs>
                    <a:gs pos="53000">
                      <a:schemeClr val="bg1"/>
                    </a:gs>
                  </a:gsLst>
                  <a:lin ang="12060000" scaled="0"/>
                </a:gradFill>
                <a:latin typeface="字魂181号-飞驰标题体" panose="00000500000000000000" charset="-122"/>
                <a:ea typeface="字魂181号-飞驰标题体" panose="00000500000000000000" charset="-122"/>
                <a:cs typeface="汉仪长宋简" panose="02010609000101010101" charset="-122"/>
              </a:rPr>
              <a:t>方</a:t>
            </a:r>
          </a:p>
        </p:txBody>
      </p:sp>
      <p:sp>
        <p:nvSpPr>
          <p:cNvPr id="22" name="TextBox 5"/>
          <p:cNvSpPr txBox="1"/>
          <p:nvPr/>
        </p:nvSpPr>
        <p:spPr>
          <a:xfrm>
            <a:off x="4095115" y="1386840"/>
            <a:ext cx="172974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1500" spc="300" dirty="0">
                <a:gradFill>
                  <a:gsLst>
                    <a:gs pos="0">
                      <a:srgbClr val="010A11"/>
                    </a:gs>
                    <a:gs pos="53000">
                      <a:schemeClr val="bg1"/>
                    </a:gs>
                  </a:gsLst>
                  <a:lin ang="12060000" scaled="0"/>
                </a:gradFill>
                <a:latin typeface="字魂181号-飞驰标题体" panose="00000500000000000000" charset="-122"/>
                <a:ea typeface="字魂181号-飞驰标题体" panose="00000500000000000000" charset="-122"/>
                <a:cs typeface="汉仪长宋简" panose="02010609000101010101" charset="-122"/>
              </a:rPr>
              <a:t>原</a:t>
            </a:r>
          </a:p>
        </p:txBody>
      </p:sp>
      <p:sp>
        <p:nvSpPr>
          <p:cNvPr id="23" name="TextBox 5"/>
          <p:cNvSpPr txBox="1"/>
          <p:nvPr/>
        </p:nvSpPr>
        <p:spPr>
          <a:xfrm>
            <a:off x="5511800" y="1386840"/>
            <a:ext cx="172974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1500" spc="300" dirty="0">
                <a:gradFill>
                  <a:gsLst>
                    <a:gs pos="0">
                      <a:srgbClr val="010A11"/>
                    </a:gs>
                    <a:gs pos="53000">
                      <a:schemeClr val="bg1"/>
                    </a:gs>
                  </a:gsLst>
                  <a:lin ang="12060000" scaled="0"/>
                </a:gradFill>
                <a:latin typeface="字魂181号-飞驰标题体" panose="00000500000000000000" charset="-122"/>
                <a:ea typeface="字魂181号-飞驰标题体" panose="00000500000000000000" charset="-122"/>
                <a:cs typeface="汉仪长宋简" panose="02010609000101010101" charset="-122"/>
              </a:rPr>
              <a:t>理</a:t>
            </a:r>
          </a:p>
        </p:txBody>
      </p:sp>
      <p:sp>
        <p:nvSpPr>
          <p:cNvPr id="27" name="5"/>
          <p:cNvSpPr txBox="1">
            <a:spLocks noChangeArrowheads="1"/>
          </p:cNvSpPr>
          <p:nvPr/>
        </p:nvSpPr>
        <p:spPr bwMode="auto">
          <a:xfrm>
            <a:off x="3787140" y="4161155"/>
            <a:ext cx="2133600" cy="311150"/>
          </a:xfrm>
          <a:prstGeom prst="rect">
            <a:avLst/>
          </a:prstGeom>
          <a:solidFill>
            <a:srgbClr val="2886AA"/>
          </a:solidFill>
          <a:ln>
            <a:noFill/>
          </a:ln>
          <a:effectLst/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400" b="0" dirty="0">
              <a:solidFill>
                <a:schemeClr val="bg1"/>
              </a:solidFill>
              <a:latin typeface="+mn-lt"/>
              <a:ea typeface="等线" panose="02010600030101010101" pitchFamily="2" charset="-122"/>
              <a:cs typeface="+mn-ea"/>
              <a:sym typeface="+mn-lt"/>
            </a:endParaRPr>
          </a:p>
          <a:p>
            <a:pPr algn="l"/>
            <a:r>
              <a:rPr lang="zh-CN" altLang="en-US" sz="1400" b="0" dirty="0">
                <a:solidFill>
                  <a:schemeClr val="bg1"/>
                </a:solidFill>
                <a:latin typeface="+mn-lt"/>
                <a:ea typeface="等线" panose="02010600030101010101" pitchFamily="2" charset="-122"/>
                <a:cs typeface="+mn-ea"/>
                <a:sym typeface="+mn-lt"/>
              </a:rPr>
              <a:t>汇报人：</a:t>
            </a: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周正佳</a:t>
            </a:r>
            <a:endParaRPr lang="zh-CN" sz="1400" b="1" dirty="0"/>
          </a:p>
          <a:p>
            <a:pPr algn="l"/>
            <a:endParaRPr lang="zh-CN" altLang="en-US" sz="1400" b="0" dirty="0">
              <a:solidFill>
                <a:schemeClr val="bg1"/>
              </a:solidFill>
              <a:latin typeface="+mn-lt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8" name="4"/>
          <p:cNvSpPr txBox="1">
            <a:spLocks noChangeArrowheads="1"/>
          </p:cNvSpPr>
          <p:nvPr/>
        </p:nvSpPr>
        <p:spPr bwMode="auto">
          <a:xfrm>
            <a:off x="6196965" y="4162028"/>
            <a:ext cx="1320739" cy="310734"/>
          </a:xfrm>
          <a:prstGeom prst="rect">
            <a:avLst/>
          </a:prstGeom>
          <a:solidFill>
            <a:srgbClr val="2886AA"/>
          </a:solidFill>
          <a:ln>
            <a:noFill/>
          </a:ln>
          <a:effectLst/>
        </p:spPr>
        <p:txBody>
          <a:bodyPr vert="horz" wrap="square" lIns="91416" tIns="45708" rIns="91416" bIns="45708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b="0" dirty="0">
                <a:solidFill>
                  <a:schemeClr val="bg1"/>
                </a:solidFill>
                <a:latin typeface="+mn-lt"/>
                <a:ea typeface="等线" panose="02010600030101010101" pitchFamily="2" charset="-122"/>
                <a:cs typeface="+mn-ea"/>
                <a:sym typeface="+mn-lt"/>
              </a:rPr>
              <a:t>日   期：</a:t>
            </a:r>
            <a:r>
              <a:rPr lang="en-US" altLang="zh-CN" sz="1400" b="0" dirty="0">
                <a:solidFill>
                  <a:schemeClr val="bg1"/>
                </a:solidFill>
                <a:latin typeface="+mn-lt"/>
                <a:ea typeface="等线" panose="02010600030101010101" pitchFamily="2" charset="-122"/>
                <a:cs typeface="+mn-ea"/>
                <a:sym typeface="+mn-lt"/>
              </a:rPr>
              <a:t>7.21</a:t>
            </a:r>
          </a:p>
        </p:txBody>
      </p:sp>
      <p:pic>
        <p:nvPicPr>
          <p:cNvPr id="2" name="http://photo-static-api.fotomore.com/creative/vcg/400/version23/VCG41185277360.jpg?uid=386&amp;timestamp=1720945970&amp;sign=6357b3bf0563a1f6f4eb3a4f77122045" descr="&amp;pky140_sjzg_VCG41185277360_sjzg_VCG41185277360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324225"/>
            <a:ext cx="3620770" cy="3620770"/>
          </a:xfrm>
          <a:prstGeom prst="rect">
            <a:avLst/>
          </a:prstGeom>
        </p:spPr>
      </p:pic>
      <p:sp>
        <p:nvSpPr>
          <p:cNvPr id="3" name="PA_文本框 6"/>
          <p:cNvSpPr txBox="1"/>
          <p:nvPr>
            <p:custDataLst>
              <p:tags r:id="rId2"/>
            </p:custDataLst>
          </p:nvPr>
        </p:nvSpPr>
        <p:spPr>
          <a:xfrm>
            <a:off x="-905193" y="5825160"/>
            <a:ext cx="5431155" cy="223966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7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000">
        <p:dissolve/>
      </p:transition>
    </mc:Choice>
    <mc:Fallback xmlns="">
      <p:transition spd="slow" advTm="8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3" presetClass="entr" presetSubtype="28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42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1" grpId="0"/>
      <p:bldP spid="21" grpId="1"/>
      <p:bldP spid="22" grpId="0"/>
      <p:bldP spid="22" grpId="1"/>
      <p:bldP spid="23" grpId="0"/>
      <p:bldP spid="23" grpId="1"/>
      <p:bldP spid="27" grpId="0" uiExpand="1" build="p" animBg="1"/>
      <p:bldP spid="27" grpId="1" animBg="1"/>
      <p:bldP spid="27" grpId="2" animBg="1"/>
      <p:bldP spid="28" grpId="0" bldLvl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C8867CD-E9CB-58BB-53D5-2030D2FF5966}"/>
              </a:ext>
            </a:extLst>
          </p:cNvPr>
          <p:cNvSpPr txBox="1"/>
          <p:nvPr/>
        </p:nvSpPr>
        <p:spPr>
          <a:xfrm>
            <a:off x="974912" y="248771"/>
            <a:ext cx="7046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那么如何实现只交换三个方块呢，先认识基本的逻辑。</a:t>
            </a: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57DE6C21-3F74-AC7A-20C1-48CAA534B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1" y="1282619"/>
            <a:ext cx="2160000" cy="2015034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0C997E82-F2F5-0590-A074-A003076F683F}"/>
              </a:ext>
            </a:extLst>
          </p:cNvPr>
          <p:cNvSpPr txBox="1"/>
          <p:nvPr/>
        </p:nvSpPr>
        <p:spPr>
          <a:xfrm>
            <a:off x="1388962" y="1412111"/>
            <a:ext cx="555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D81D087-9A98-E319-1146-F7442C5A3DE7}"/>
              </a:ext>
            </a:extLst>
          </p:cNvPr>
          <p:cNvSpPr txBox="1"/>
          <p:nvPr/>
        </p:nvSpPr>
        <p:spPr>
          <a:xfrm>
            <a:off x="671331" y="2028526"/>
            <a:ext cx="520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</a:t>
            </a:r>
            <a:endParaRPr lang="zh-CN" altLang="en-US" sz="2800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F3C120C-A6E1-6075-CF2C-302A289507B3}"/>
              </a:ext>
            </a:extLst>
          </p:cNvPr>
          <p:cNvSpPr txBox="1"/>
          <p:nvPr/>
        </p:nvSpPr>
        <p:spPr>
          <a:xfrm>
            <a:off x="1429368" y="2026466"/>
            <a:ext cx="538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D073A9E1-340D-081E-AC86-78E0E1C25F5C}"/>
              </a:ext>
            </a:extLst>
          </p:cNvPr>
          <p:cNvSpPr txBox="1"/>
          <p:nvPr/>
        </p:nvSpPr>
        <p:spPr>
          <a:xfrm>
            <a:off x="3883306" y="1412111"/>
            <a:ext cx="528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看看在一个平面中如何交换三个物块</a:t>
            </a:r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AB5B9F27-6091-2FED-4624-A5C5A862F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18" y="4438372"/>
            <a:ext cx="2160000" cy="2015034"/>
          </a:xfrm>
          <a:prstGeom prst="rect">
            <a:avLst/>
          </a:prstGeom>
        </p:spPr>
      </p:pic>
      <p:sp>
        <p:nvSpPr>
          <p:cNvPr id="123" name="文本框 122">
            <a:extLst>
              <a:ext uri="{FF2B5EF4-FFF2-40B4-BE49-F238E27FC236}">
                <a16:creationId xmlns:a16="http://schemas.microsoft.com/office/drawing/2014/main" id="{AB141497-19FE-D0FC-F531-82E77F91BF8D}"/>
              </a:ext>
            </a:extLst>
          </p:cNvPr>
          <p:cNvSpPr txBox="1"/>
          <p:nvPr/>
        </p:nvSpPr>
        <p:spPr>
          <a:xfrm>
            <a:off x="5640643" y="5149920"/>
            <a:ext cx="4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27A9C3F-8DCB-3CE9-A053-DF260BBBB2F9}"/>
              </a:ext>
            </a:extLst>
          </p:cNvPr>
          <p:cNvSpPr txBox="1"/>
          <p:nvPr/>
        </p:nvSpPr>
        <p:spPr>
          <a:xfrm>
            <a:off x="6350222" y="5149920"/>
            <a:ext cx="55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8D1E51B6-3727-9299-90C5-1764041E3B88}"/>
              </a:ext>
            </a:extLst>
          </p:cNvPr>
          <p:cNvSpPr txBox="1"/>
          <p:nvPr/>
        </p:nvSpPr>
        <p:spPr>
          <a:xfrm>
            <a:off x="6350222" y="4581595"/>
            <a:ext cx="55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B</a:t>
            </a:r>
            <a:endParaRPr lang="zh-CN" altLang="en-US" sz="280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1A8398E5-E14A-A2C2-D285-A4F8D6EBF8BB}"/>
              </a:ext>
            </a:extLst>
          </p:cNvPr>
          <p:cNvSpPr txBox="1"/>
          <p:nvPr/>
        </p:nvSpPr>
        <p:spPr>
          <a:xfrm>
            <a:off x="4238483" y="3078433"/>
            <a:ext cx="472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要求：实现顺时针交换</a:t>
            </a:r>
          </a:p>
        </p:txBody>
      </p:sp>
      <p:sp>
        <p:nvSpPr>
          <p:cNvPr id="127" name="箭头: 下 126">
            <a:extLst>
              <a:ext uri="{FF2B5EF4-FFF2-40B4-BE49-F238E27FC236}">
                <a16:creationId xmlns:a16="http://schemas.microsoft.com/office/drawing/2014/main" id="{C2B5DE7C-789B-2E3A-B552-4F9464A00AD5}"/>
              </a:ext>
            </a:extLst>
          </p:cNvPr>
          <p:cNvSpPr/>
          <p:nvPr/>
        </p:nvSpPr>
        <p:spPr>
          <a:xfrm>
            <a:off x="6384472" y="3601653"/>
            <a:ext cx="484632" cy="6925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94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4" grpId="0"/>
      <p:bldP spid="95" grpId="0"/>
      <p:bldP spid="98" grpId="0"/>
      <p:bldP spid="121" grpId="0"/>
      <p:bldP spid="123" grpId="0"/>
      <p:bldP spid="124" grpId="0"/>
      <p:bldP spid="125" grpId="0"/>
      <p:bldP spid="126" grpId="0"/>
      <p:bldP spid="1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7D5E08-4650-7A37-51E3-D1C3EBBD1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18" y="4202347"/>
            <a:ext cx="2160000" cy="20150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679CD4-EAB4-0A52-C65C-27D9407C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87" y="438229"/>
            <a:ext cx="2160000" cy="20150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C998D6-41E1-41B9-4DE0-B601E06BD8E9}"/>
              </a:ext>
            </a:extLst>
          </p:cNvPr>
          <p:cNvSpPr txBox="1"/>
          <p:nvPr/>
        </p:nvSpPr>
        <p:spPr>
          <a:xfrm>
            <a:off x="3182818" y="1184136"/>
            <a:ext cx="77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DDE087-F14B-2051-8CC5-086872FD7415}"/>
              </a:ext>
            </a:extLst>
          </p:cNvPr>
          <p:cNvSpPr txBox="1"/>
          <p:nvPr/>
        </p:nvSpPr>
        <p:spPr>
          <a:xfrm>
            <a:off x="3286885" y="1798491"/>
            <a:ext cx="733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C2937-05D7-D8E1-1B30-8B22A8F3AC6E}"/>
              </a:ext>
            </a:extLst>
          </p:cNvPr>
          <p:cNvSpPr txBox="1"/>
          <p:nvPr/>
        </p:nvSpPr>
        <p:spPr>
          <a:xfrm>
            <a:off x="2570662" y="1188466"/>
            <a:ext cx="561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</a:t>
            </a:r>
            <a:endParaRPr lang="zh-CN" altLang="en-US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8C95E5-7C80-FEB8-BBF6-232D8506C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00" y="560141"/>
            <a:ext cx="2160000" cy="20150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0804686-BFE0-C7B6-C667-2F783CCC006B}"/>
              </a:ext>
            </a:extLst>
          </p:cNvPr>
          <p:cNvSpPr txBox="1"/>
          <p:nvPr/>
        </p:nvSpPr>
        <p:spPr>
          <a:xfrm>
            <a:off x="9884025" y="1317944"/>
            <a:ext cx="77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B6A8B2-47FA-E49D-4DC9-85F035227739}"/>
              </a:ext>
            </a:extLst>
          </p:cNvPr>
          <p:cNvSpPr txBox="1"/>
          <p:nvPr/>
        </p:nvSpPr>
        <p:spPr>
          <a:xfrm>
            <a:off x="9271175" y="1279036"/>
            <a:ext cx="561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933690-CEE3-875B-6B7B-A9410A46364F}"/>
              </a:ext>
            </a:extLst>
          </p:cNvPr>
          <p:cNvSpPr txBox="1"/>
          <p:nvPr/>
        </p:nvSpPr>
        <p:spPr>
          <a:xfrm>
            <a:off x="9379852" y="1930731"/>
            <a:ext cx="4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9CF233-4BA6-876C-9C66-02E4B0796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85" y="4128214"/>
            <a:ext cx="2160000" cy="20150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BF8977F-485A-F5CD-F461-0F00A8542533}"/>
              </a:ext>
            </a:extLst>
          </p:cNvPr>
          <p:cNvSpPr txBox="1"/>
          <p:nvPr/>
        </p:nvSpPr>
        <p:spPr>
          <a:xfrm>
            <a:off x="2981154" y="4212315"/>
            <a:ext cx="561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097479-2FFD-2AC5-68F7-F68A20215870}"/>
              </a:ext>
            </a:extLst>
          </p:cNvPr>
          <p:cNvSpPr txBox="1"/>
          <p:nvPr/>
        </p:nvSpPr>
        <p:spPr>
          <a:xfrm>
            <a:off x="3055087" y="4872538"/>
            <a:ext cx="4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88CF37-BCDE-A0DC-2594-C72590EA2A15}"/>
              </a:ext>
            </a:extLst>
          </p:cNvPr>
          <p:cNvSpPr txBox="1"/>
          <p:nvPr/>
        </p:nvSpPr>
        <p:spPr>
          <a:xfrm>
            <a:off x="3764666" y="4872538"/>
            <a:ext cx="55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10B777-4668-E098-98F1-ECFD7BFBC3A9}"/>
              </a:ext>
            </a:extLst>
          </p:cNvPr>
          <p:cNvSpPr txBox="1"/>
          <p:nvPr/>
        </p:nvSpPr>
        <p:spPr>
          <a:xfrm>
            <a:off x="8666981" y="4916585"/>
            <a:ext cx="4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E409A62-DBC1-117A-07D6-0E2F50CEF55F}"/>
              </a:ext>
            </a:extLst>
          </p:cNvPr>
          <p:cNvSpPr txBox="1"/>
          <p:nvPr/>
        </p:nvSpPr>
        <p:spPr>
          <a:xfrm>
            <a:off x="9376560" y="4916585"/>
            <a:ext cx="55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8D5BB7C-0547-DCA4-5643-E1AA167EA100}"/>
              </a:ext>
            </a:extLst>
          </p:cNvPr>
          <p:cNvSpPr txBox="1"/>
          <p:nvPr/>
        </p:nvSpPr>
        <p:spPr>
          <a:xfrm>
            <a:off x="9376560" y="4348260"/>
            <a:ext cx="55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B</a:t>
            </a:r>
            <a:endParaRPr lang="zh-CN" altLang="en-US" sz="28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E553FD-C424-4C00-D177-97D137240907}"/>
              </a:ext>
            </a:extLst>
          </p:cNvPr>
          <p:cNvSpPr txBox="1"/>
          <p:nvPr/>
        </p:nvSpPr>
        <p:spPr>
          <a:xfrm>
            <a:off x="300481" y="537483"/>
            <a:ext cx="22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到</a:t>
            </a: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en-US" dirty="0">
                <a:solidFill>
                  <a:schemeClr val="bg1"/>
                </a:solidFill>
              </a:rPr>
              <a:t>原来的位置去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91776DD-F291-6089-A562-DE893B4F0DC5}"/>
              </a:ext>
            </a:extLst>
          </p:cNvPr>
          <p:cNvSpPr txBox="1"/>
          <p:nvPr/>
        </p:nvSpPr>
        <p:spPr>
          <a:xfrm>
            <a:off x="540343" y="1168425"/>
            <a:ext cx="1811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操作一：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6A8DE6E-5073-EE0C-2E1F-1111F3C76A01}"/>
              </a:ext>
            </a:extLst>
          </p:cNvPr>
          <p:cNvCxnSpPr/>
          <p:nvPr/>
        </p:nvCxnSpPr>
        <p:spPr>
          <a:xfrm>
            <a:off x="1770795" y="1226126"/>
            <a:ext cx="0" cy="10470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C0174E9-DEDD-EB2B-DDF5-BD207ED114BC}"/>
              </a:ext>
            </a:extLst>
          </p:cNvPr>
          <p:cNvSpPr txBox="1"/>
          <p:nvPr/>
        </p:nvSpPr>
        <p:spPr>
          <a:xfrm>
            <a:off x="5844606" y="705884"/>
            <a:ext cx="22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到</a:t>
            </a: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en-US" dirty="0">
                <a:solidFill>
                  <a:schemeClr val="bg1"/>
                </a:solidFill>
              </a:rPr>
              <a:t>原来的位置去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9E401E-6C1C-4CCD-E363-313FC795F87F}"/>
              </a:ext>
            </a:extLst>
          </p:cNvPr>
          <p:cNvSpPr txBox="1"/>
          <p:nvPr/>
        </p:nvSpPr>
        <p:spPr>
          <a:xfrm>
            <a:off x="6345409" y="4117427"/>
            <a:ext cx="1811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操作四：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7D533B7-7267-7130-045E-11DFEB3D0FEE}"/>
              </a:ext>
            </a:extLst>
          </p:cNvPr>
          <p:cNvCxnSpPr>
            <a:cxnSpLocks/>
          </p:cNvCxnSpPr>
          <p:nvPr/>
        </p:nvCxnSpPr>
        <p:spPr>
          <a:xfrm>
            <a:off x="6379580" y="2128851"/>
            <a:ext cx="15163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2220531-5868-FD6C-25DD-057E26125381}"/>
              </a:ext>
            </a:extLst>
          </p:cNvPr>
          <p:cNvSpPr txBox="1"/>
          <p:nvPr/>
        </p:nvSpPr>
        <p:spPr>
          <a:xfrm>
            <a:off x="613458" y="4128214"/>
            <a:ext cx="137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操作三 ：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34A9548-40C4-130A-3A58-06BDEC5ED6AF}"/>
              </a:ext>
            </a:extLst>
          </p:cNvPr>
          <p:cNvCxnSpPr>
            <a:cxnSpLocks/>
          </p:cNvCxnSpPr>
          <p:nvPr/>
        </p:nvCxnSpPr>
        <p:spPr>
          <a:xfrm flipV="1">
            <a:off x="1205565" y="4654162"/>
            <a:ext cx="0" cy="10470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74F7D3F-9DD0-A45D-54E4-508B77F300D0}"/>
              </a:ext>
            </a:extLst>
          </p:cNvPr>
          <p:cNvSpPr txBox="1"/>
          <p:nvPr/>
        </p:nvSpPr>
        <p:spPr>
          <a:xfrm>
            <a:off x="6236868" y="1489226"/>
            <a:ext cx="1811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操作二：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DF4C346-BA9B-5F5E-9731-7B9D5BBE5DC8}"/>
              </a:ext>
            </a:extLst>
          </p:cNvPr>
          <p:cNvCxnSpPr>
            <a:cxnSpLocks/>
          </p:cNvCxnSpPr>
          <p:nvPr/>
        </p:nvCxnSpPr>
        <p:spPr>
          <a:xfrm flipH="1">
            <a:off x="6379580" y="5177673"/>
            <a:ext cx="15163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444A27E-EEDA-1E98-C171-AE23D17B00F9}"/>
              </a:ext>
            </a:extLst>
          </p:cNvPr>
          <p:cNvCxnSpPr/>
          <p:nvPr/>
        </p:nvCxnSpPr>
        <p:spPr>
          <a:xfrm>
            <a:off x="1059084" y="2575175"/>
            <a:ext cx="0" cy="131970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0E5109B-B6CC-4274-5EA7-605BB2935739}"/>
              </a:ext>
            </a:extLst>
          </p:cNvPr>
          <p:cNvSpPr txBox="1"/>
          <p:nvPr/>
        </p:nvSpPr>
        <p:spPr>
          <a:xfrm>
            <a:off x="7251128" y="3021243"/>
            <a:ext cx="2616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二与四为相反操作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D34EF23-1C28-7926-45B8-4BA157268906}"/>
              </a:ext>
            </a:extLst>
          </p:cNvPr>
          <p:cNvCxnSpPr/>
          <p:nvPr/>
        </p:nvCxnSpPr>
        <p:spPr>
          <a:xfrm>
            <a:off x="6872388" y="2504210"/>
            <a:ext cx="0" cy="131970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DCD422E-7C55-3044-81AC-18B4EEE7953F}"/>
              </a:ext>
            </a:extLst>
          </p:cNvPr>
          <p:cNvSpPr txBox="1"/>
          <p:nvPr/>
        </p:nvSpPr>
        <p:spPr>
          <a:xfrm>
            <a:off x="1598462" y="3021243"/>
            <a:ext cx="2101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一与三为相反操作</a:t>
            </a:r>
          </a:p>
        </p:txBody>
      </p:sp>
      <p:cxnSp>
        <p:nvCxnSpPr>
          <p:cNvPr id="45" name="连接符: 曲线 44">
            <a:extLst>
              <a:ext uri="{FF2B5EF4-FFF2-40B4-BE49-F238E27FC236}">
                <a16:creationId xmlns:a16="http://schemas.microsoft.com/office/drawing/2014/main" id="{7FBE5ED7-46C9-0000-BD63-0B4040596D68}"/>
              </a:ext>
            </a:extLst>
          </p:cNvPr>
          <p:cNvCxnSpPr/>
          <p:nvPr/>
        </p:nvCxnSpPr>
        <p:spPr>
          <a:xfrm rot="16200000" flipH="1">
            <a:off x="2031958" y="1090648"/>
            <a:ext cx="2359292" cy="2265633"/>
          </a:xfrm>
          <a:prstGeom prst="curved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5F3A2610-54F3-4589-7F07-9B8FB2178505}"/>
              </a:ext>
            </a:extLst>
          </p:cNvPr>
          <p:cNvCxnSpPr/>
          <p:nvPr/>
        </p:nvCxnSpPr>
        <p:spPr>
          <a:xfrm flipV="1">
            <a:off x="4312457" y="1168425"/>
            <a:ext cx="2445970" cy="2196009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B188AFE-BE03-4CF0-FF0D-B4DEF60B6D20}"/>
              </a:ext>
            </a:extLst>
          </p:cNvPr>
          <p:cNvSpPr txBox="1"/>
          <p:nvPr/>
        </p:nvSpPr>
        <p:spPr>
          <a:xfrm>
            <a:off x="4049818" y="2735727"/>
            <a:ext cx="1726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一和二的共同点是是？</a:t>
            </a:r>
            <a:r>
              <a:rPr lang="en-US" altLang="zh-CN" sz="2400" dirty="0">
                <a:solidFill>
                  <a:schemeClr val="bg1"/>
                </a:solidFill>
              </a:rPr>
              <a:t>C</a:t>
            </a:r>
            <a:r>
              <a:rPr lang="zh-CN" altLang="en-US" sz="2400" dirty="0">
                <a:solidFill>
                  <a:schemeClr val="bg1"/>
                </a:solidFill>
              </a:rPr>
              <a:t>为交换位</a:t>
            </a:r>
          </a:p>
        </p:txBody>
      </p:sp>
    </p:spTree>
    <p:extLst>
      <p:ext uri="{BB962C8B-B14F-4D97-AF65-F5344CB8AC3E}">
        <p14:creationId xmlns:p14="http://schemas.microsoft.com/office/powerpoint/2010/main" val="34952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4" grpId="0"/>
      <p:bldP spid="15" grpId="0"/>
      <p:bldP spid="16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2" grpId="0"/>
      <p:bldP spid="17" grpId="0"/>
      <p:bldP spid="22" grpId="0"/>
      <p:bldP spid="24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85A3471-AF24-3547-717A-F2389C56815F}"/>
              </a:ext>
            </a:extLst>
          </p:cNvPr>
          <p:cNvSpPr txBox="1"/>
          <p:nvPr/>
        </p:nvSpPr>
        <p:spPr>
          <a:xfrm>
            <a:off x="2819981" y="139603"/>
            <a:ext cx="550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魔方转换机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07A114-F499-73AC-7CF5-745695BBD6C3}"/>
              </a:ext>
            </a:extLst>
          </p:cNvPr>
          <p:cNvSpPr txBox="1"/>
          <p:nvPr/>
        </p:nvSpPr>
        <p:spPr>
          <a:xfrm>
            <a:off x="1946868" y="2948912"/>
            <a:ext cx="7519250" cy="64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>
              <a:lnSpc>
                <a:spcPct val="170000"/>
              </a:lnSpc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一共四个操作，一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二  一的相反操作，二的相反操作</a:t>
            </a:r>
            <a:endParaRPr lang="zh-CN" altLang="en-US" sz="2400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grpSp>
        <p:nvGrpSpPr>
          <p:cNvPr id="7" name="Group 35">
            <a:extLst>
              <a:ext uri="{FF2B5EF4-FFF2-40B4-BE49-F238E27FC236}">
                <a16:creationId xmlns:a16="http://schemas.microsoft.com/office/drawing/2014/main" id="{F498947D-1EA3-4026-4575-30C410D24DC8}"/>
              </a:ext>
            </a:extLst>
          </p:cNvPr>
          <p:cNvGrpSpPr/>
          <p:nvPr/>
        </p:nvGrpSpPr>
        <p:grpSpPr>
          <a:xfrm>
            <a:off x="1017021" y="3023860"/>
            <a:ext cx="624270" cy="624205"/>
            <a:chOff x="4720346" y="1211193"/>
            <a:chExt cx="1360019" cy="1359877"/>
          </a:xfrm>
          <a:solidFill>
            <a:srgbClr val="2886AA"/>
          </a:solidFill>
        </p:grpSpPr>
        <p:sp>
          <p:nvSpPr>
            <p:cNvPr id="8" name="Oval 28">
              <a:extLst>
                <a:ext uri="{FF2B5EF4-FFF2-40B4-BE49-F238E27FC236}">
                  <a16:creationId xmlns:a16="http://schemas.microsoft.com/office/drawing/2014/main" id="{CF037F39-0746-488D-4204-A8F699A351E6}"/>
                </a:ext>
              </a:extLst>
            </p:cNvPr>
            <p:cNvSpPr/>
            <p:nvPr/>
          </p:nvSpPr>
          <p:spPr>
            <a:xfrm>
              <a:off x="4720488" y="1211193"/>
              <a:ext cx="1359877" cy="1359877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65100" dir="5400000" sx="90000" sy="9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/>
              <a:endParaRPr lang="id-ID" sz="1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">
              <a:extLst>
                <a:ext uri="{FF2B5EF4-FFF2-40B4-BE49-F238E27FC236}">
                  <a16:creationId xmlns:a16="http://schemas.microsoft.com/office/drawing/2014/main" id="{1EBC9F90-7A0B-0BF6-B34A-B5EE104BE84B}"/>
                </a:ext>
              </a:extLst>
            </p:cNvPr>
            <p:cNvSpPr/>
            <p:nvPr/>
          </p:nvSpPr>
          <p:spPr>
            <a:xfrm>
              <a:off x="4720346" y="1451076"/>
              <a:ext cx="1232886" cy="100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 defTabSz="285750"/>
              <a:r>
                <a:rPr lang="en-US" sz="2400" b="1" dirty="0">
                  <a:solidFill>
                    <a:srgbClr val="FFFFFF"/>
                  </a:solidFill>
                  <a:effectLst>
                    <a:outerShdw blurRad="279400" dist="127000" dir="2700000" algn="tl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02</a:t>
              </a:r>
            </a:p>
          </p:txBody>
        </p:sp>
      </p:grp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7C487D9-DB2E-E28E-F5BF-62BBD383CD32}"/>
              </a:ext>
            </a:extLst>
          </p:cNvPr>
          <p:cNvCxnSpPr/>
          <p:nvPr/>
        </p:nvCxnSpPr>
        <p:spPr>
          <a:xfrm>
            <a:off x="9309854" y="2905489"/>
            <a:ext cx="0" cy="10470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99B5CA4-A869-F89F-EC13-3AA84B06F319}"/>
              </a:ext>
            </a:extLst>
          </p:cNvPr>
          <p:cNvCxnSpPr>
            <a:cxnSpLocks/>
          </p:cNvCxnSpPr>
          <p:nvPr/>
        </p:nvCxnSpPr>
        <p:spPr>
          <a:xfrm>
            <a:off x="10317160" y="3432124"/>
            <a:ext cx="15163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A39875E-E545-37CF-92D7-548A3B70BD45}"/>
              </a:ext>
            </a:extLst>
          </p:cNvPr>
          <p:cNvCxnSpPr>
            <a:cxnSpLocks/>
          </p:cNvCxnSpPr>
          <p:nvPr/>
        </p:nvCxnSpPr>
        <p:spPr>
          <a:xfrm flipV="1">
            <a:off x="2399665" y="3728958"/>
            <a:ext cx="0" cy="10470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9A09DBC-C9E1-96B2-2EE1-330523757596}"/>
              </a:ext>
            </a:extLst>
          </p:cNvPr>
          <p:cNvCxnSpPr>
            <a:cxnSpLocks/>
          </p:cNvCxnSpPr>
          <p:nvPr/>
        </p:nvCxnSpPr>
        <p:spPr>
          <a:xfrm flipH="1">
            <a:off x="3092423" y="4323608"/>
            <a:ext cx="15163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6FEFF73-F99B-43D1-6347-993567C70402}"/>
              </a:ext>
            </a:extLst>
          </p:cNvPr>
          <p:cNvSpPr txBox="1"/>
          <p:nvPr/>
        </p:nvSpPr>
        <p:spPr>
          <a:xfrm>
            <a:off x="1946868" y="1304879"/>
            <a:ext cx="8613789" cy="127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>
              <a:lnSpc>
                <a:spcPct val="170000"/>
              </a:lnSpc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魔方转换机方法可以实现三个色块之间重新排列），而不影响其他色块</a:t>
            </a:r>
            <a:endParaRPr lang="zh-CN" altLang="en-US" sz="2400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grpSp>
        <p:nvGrpSpPr>
          <p:cNvPr id="34" name="Group 35">
            <a:extLst>
              <a:ext uri="{FF2B5EF4-FFF2-40B4-BE49-F238E27FC236}">
                <a16:creationId xmlns:a16="http://schemas.microsoft.com/office/drawing/2014/main" id="{12C0412E-A0CF-1B33-82E7-530E286B87C7}"/>
              </a:ext>
            </a:extLst>
          </p:cNvPr>
          <p:cNvGrpSpPr/>
          <p:nvPr/>
        </p:nvGrpSpPr>
        <p:grpSpPr>
          <a:xfrm>
            <a:off x="960025" y="1436547"/>
            <a:ext cx="624270" cy="624205"/>
            <a:chOff x="4720346" y="1211193"/>
            <a:chExt cx="1360019" cy="1359877"/>
          </a:xfrm>
          <a:solidFill>
            <a:srgbClr val="2886AA"/>
          </a:solidFill>
        </p:grpSpPr>
        <p:sp>
          <p:nvSpPr>
            <p:cNvPr id="35" name="Oval 28">
              <a:extLst>
                <a:ext uri="{FF2B5EF4-FFF2-40B4-BE49-F238E27FC236}">
                  <a16:creationId xmlns:a16="http://schemas.microsoft.com/office/drawing/2014/main" id="{6424D08F-AB1F-E456-C840-DE86D709C28F}"/>
                </a:ext>
              </a:extLst>
            </p:cNvPr>
            <p:cNvSpPr/>
            <p:nvPr/>
          </p:nvSpPr>
          <p:spPr>
            <a:xfrm>
              <a:off x="4720488" y="1211193"/>
              <a:ext cx="1359877" cy="1359877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65100" dir="5400000" sx="90000" sy="9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/>
              <a:endParaRPr lang="id-ID" sz="1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">
              <a:extLst>
                <a:ext uri="{FF2B5EF4-FFF2-40B4-BE49-F238E27FC236}">
                  <a16:creationId xmlns:a16="http://schemas.microsoft.com/office/drawing/2014/main" id="{7D6F8CEC-81EF-196D-61D6-BB30112A4099}"/>
                </a:ext>
              </a:extLst>
            </p:cNvPr>
            <p:cNvSpPr/>
            <p:nvPr/>
          </p:nvSpPr>
          <p:spPr>
            <a:xfrm>
              <a:off x="4720346" y="1451076"/>
              <a:ext cx="1232886" cy="100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 defTabSz="285750"/>
              <a:r>
                <a:rPr lang="en-US" sz="2400" b="1" dirty="0">
                  <a:solidFill>
                    <a:srgbClr val="FFFFFF"/>
                  </a:solidFill>
                  <a:effectLst>
                    <a:outerShdw blurRad="279400" dist="127000" dir="2700000" algn="tl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396C6A8-A908-AAE0-1CB5-485C5F26AA29}"/>
              </a:ext>
            </a:extLst>
          </p:cNvPr>
          <p:cNvSpPr txBox="1"/>
          <p:nvPr/>
        </p:nvSpPr>
        <p:spPr>
          <a:xfrm>
            <a:off x="1994063" y="5188858"/>
            <a:ext cx="6925762" cy="64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50">
              <a:lnSpc>
                <a:spcPct val="170000"/>
              </a:lnSpc>
            </a:pP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一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二的操作目的是什么？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————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到达交换位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8" name="Group 35">
            <a:extLst>
              <a:ext uri="{FF2B5EF4-FFF2-40B4-BE49-F238E27FC236}">
                <a16:creationId xmlns:a16="http://schemas.microsoft.com/office/drawing/2014/main" id="{F0DE983F-E6FD-F52A-37E0-1FBAC24A51E5}"/>
              </a:ext>
            </a:extLst>
          </p:cNvPr>
          <p:cNvGrpSpPr/>
          <p:nvPr/>
        </p:nvGrpSpPr>
        <p:grpSpPr>
          <a:xfrm>
            <a:off x="1017086" y="5237436"/>
            <a:ext cx="624205" cy="624205"/>
            <a:chOff x="4656852" y="1331548"/>
            <a:chExt cx="1359877" cy="1359877"/>
          </a:xfrm>
          <a:solidFill>
            <a:srgbClr val="2886AA"/>
          </a:solidFill>
        </p:grpSpPr>
        <p:sp>
          <p:nvSpPr>
            <p:cNvPr id="39" name="Oval 28">
              <a:extLst>
                <a:ext uri="{FF2B5EF4-FFF2-40B4-BE49-F238E27FC236}">
                  <a16:creationId xmlns:a16="http://schemas.microsoft.com/office/drawing/2014/main" id="{4D814DCA-9898-DAF0-59ED-05EF91BE30E4}"/>
                </a:ext>
              </a:extLst>
            </p:cNvPr>
            <p:cNvSpPr/>
            <p:nvPr/>
          </p:nvSpPr>
          <p:spPr>
            <a:xfrm>
              <a:off x="4656852" y="1331548"/>
              <a:ext cx="1359877" cy="1359877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65100" dir="5400000" sx="90000" sy="9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85750"/>
              <a:endParaRPr lang="id-ID" sz="1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">
              <a:extLst>
                <a:ext uri="{FF2B5EF4-FFF2-40B4-BE49-F238E27FC236}">
                  <a16:creationId xmlns:a16="http://schemas.microsoft.com/office/drawing/2014/main" id="{45948949-570B-EDFA-5446-655B5BCE1D0F}"/>
                </a:ext>
              </a:extLst>
            </p:cNvPr>
            <p:cNvSpPr/>
            <p:nvPr/>
          </p:nvSpPr>
          <p:spPr>
            <a:xfrm>
              <a:off x="4720347" y="1451075"/>
              <a:ext cx="1232888" cy="100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ctr" defTabSz="285750"/>
              <a:r>
                <a:rPr lang="en-US" sz="2400" b="1" dirty="0">
                  <a:solidFill>
                    <a:srgbClr val="FFFFFF"/>
                  </a:solidFill>
                  <a:effectLst>
                    <a:outerShdw blurRad="279400" dist="127000" dir="2700000" algn="tl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2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3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8E3C71-9904-12FA-0E7B-D8D8CBEFC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5" y="713822"/>
            <a:ext cx="2562770" cy="230720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D99A33F-9996-1D03-F0A0-93405679EBE6}"/>
              </a:ext>
            </a:extLst>
          </p:cNvPr>
          <p:cNvCxnSpPr>
            <a:cxnSpLocks/>
          </p:cNvCxnSpPr>
          <p:nvPr/>
        </p:nvCxnSpPr>
        <p:spPr>
          <a:xfrm flipH="1">
            <a:off x="2548521" y="1082613"/>
            <a:ext cx="928067" cy="34503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347A55A-4F1A-6E2D-E770-58FC71B08337}"/>
              </a:ext>
            </a:extLst>
          </p:cNvPr>
          <p:cNvCxnSpPr>
            <a:cxnSpLocks/>
          </p:cNvCxnSpPr>
          <p:nvPr/>
        </p:nvCxnSpPr>
        <p:spPr>
          <a:xfrm flipH="1" flipV="1">
            <a:off x="2206359" y="2235855"/>
            <a:ext cx="1002890" cy="322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EC792CB-D702-5C2C-DE37-AFC9742AF4F4}"/>
              </a:ext>
            </a:extLst>
          </p:cNvPr>
          <p:cNvCxnSpPr>
            <a:cxnSpLocks/>
          </p:cNvCxnSpPr>
          <p:nvPr/>
        </p:nvCxnSpPr>
        <p:spPr>
          <a:xfrm>
            <a:off x="850739" y="596096"/>
            <a:ext cx="572348" cy="435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3583983-E6E5-4075-C898-4E11D6F2AB5B}"/>
              </a:ext>
            </a:extLst>
          </p:cNvPr>
          <p:cNvSpPr txBox="1"/>
          <p:nvPr/>
        </p:nvSpPr>
        <p:spPr>
          <a:xfrm>
            <a:off x="3551823" y="851780"/>
            <a:ext cx="1321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611C29-44E0-82AF-6408-CC38A08ADEBB}"/>
              </a:ext>
            </a:extLst>
          </p:cNvPr>
          <p:cNvSpPr txBox="1"/>
          <p:nvPr/>
        </p:nvSpPr>
        <p:spPr>
          <a:xfrm>
            <a:off x="3209249" y="2369524"/>
            <a:ext cx="58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02FA485-B7A8-6C0B-5326-ADA939274B55}"/>
              </a:ext>
            </a:extLst>
          </p:cNvPr>
          <p:cNvSpPr txBox="1"/>
          <p:nvPr/>
        </p:nvSpPr>
        <p:spPr>
          <a:xfrm>
            <a:off x="550041" y="304178"/>
            <a:ext cx="30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62FF22-4DF7-51F9-7E62-205BD6E6E001}"/>
              </a:ext>
            </a:extLst>
          </p:cNvPr>
          <p:cNvSpPr txBox="1"/>
          <p:nvPr/>
        </p:nvSpPr>
        <p:spPr>
          <a:xfrm>
            <a:off x="5034987" y="713822"/>
            <a:ext cx="3838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要实现</a:t>
            </a:r>
            <a:r>
              <a:rPr lang="en-US" altLang="zh-CN" sz="2400" dirty="0">
                <a:solidFill>
                  <a:schemeClr val="bg1"/>
                </a:solidFill>
              </a:rPr>
              <a:t>A,B,C</a:t>
            </a:r>
            <a:r>
              <a:rPr lang="zh-CN" altLang="en-US" sz="2400" dirty="0">
                <a:solidFill>
                  <a:schemeClr val="bg1"/>
                </a:solidFill>
              </a:rPr>
              <a:t>的顺时针转化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04DEEB-35D8-9447-EF22-0AB69A751C85}"/>
              </a:ext>
            </a:extLst>
          </p:cNvPr>
          <p:cNvSpPr txBox="1"/>
          <p:nvPr/>
        </p:nvSpPr>
        <p:spPr>
          <a:xfrm>
            <a:off x="4457264" y="1604541"/>
            <a:ext cx="423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首先，确定</a:t>
            </a:r>
            <a:r>
              <a:rPr lang="en-US" altLang="zh-CN" sz="2400" dirty="0">
                <a:solidFill>
                  <a:schemeClr val="bg1"/>
                </a:solidFill>
              </a:rPr>
              <a:t>C</a:t>
            </a:r>
            <a:r>
              <a:rPr lang="zh-CN" altLang="en-US" sz="2400" dirty="0">
                <a:solidFill>
                  <a:schemeClr val="bg1"/>
                </a:solidFill>
              </a:rPr>
              <a:t>为交换位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02270CE-101A-92A8-ED38-FAB6FEBBD23B}"/>
              </a:ext>
            </a:extLst>
          </p:cNvPr>
          <p:cNvSpPr txBox="1"/>
          <p:nvPr/>
        </p:nvSpPr>
        <p:spPr>
          <a:xfrm>
            <a:off x="4457264" y="2245018"/>
            <a:ext cx="423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操作一，</a:t>
            </a:r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zh-CN" altLang="en-US" sz="2400" dirty="0">
                <a:solidFill>
                  <a:schemeClr val="bg1"/>
                </a:solidFill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</a:rPr>
              <a:t>C</a:t>
            </a:r>
            <a:r>
              <a:rPr lang="zh-CN" altLang="en-US" sz="2400" dirty="0">
                <a:solidFill>
                  <a:schemeClr val="bg1"/>
                </a:solidFill>
              </a:rPr>
              <a:t>原来的位置去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3605C71-834D-1626-B076-E5A6537FF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59" y="1754039"/>
            <a:ext cx="2763148" cy="253397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7CE9393-8A56-E09C-C7F1-2452D8908FBF}"/>
              </a:ext>
            </a:extLst>
          </p:cNvPr>
          <p:cNvSpPr txBox="1"/>
          <p:nvPr/>
        </p:nvSpPr>
        <p:spPr>
          <a:xfrm>
            <a:off x="4589362" y="2846153"/>
            <a:ext cx="2401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（右层逆时针转动）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2312AB2-3C68-469A-292C-801E71C890A8}"/>
              </a:ext>
            </a:extLst>
          </p:cNvPr>
          <p:cNvCxnSpPr/>
          <p:nvPr/>
        </p:nvCxnSpPr>
        <p:spPr>
          <a:xfrm flipH="1">
            <a:off x="10098911" y="2130920"/>
            <a:ext cx="1001210" cy="7002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3A1337A-D23A-E925-B8B7-66A3AA7DB542}"/>
              </a:ext>
            </a:extLst>
          </p:cNvPr>
          <p:cNvSpPr txBox="1"/>
          <p:nvPr/>
        </p:nvSpPr>
        <p:spPr>
          <a:xfrm>
            <a:off x="811496" y="3773069"/>
            <a:ext cx="73971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直达层：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开始时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于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C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应与同一层，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经过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步操作到达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C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的位置的这一层。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D46E46F-4EF9-505E-CB08-87BE10A0CB8D}"/>
              </a:ext>
            </a:extLst>
          </p:cNvPr>
          <p:cNvCxnSpPr/>
          <p:nvPr/>
        </p:nvCxnSpPr>
        <p:spPr>
          <a:xfrm flipV="1">
            <a:off x="495546" y="2937879"/>
            <a:ext cx="1309657" cy="4911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55C91D7C-5D9E-0B97-13B5-FD519B65C030}"/>
              </a:ext>
            </a:extLst>
          </p:cNvPr>
          <p:cNvSpPr txBox="1"/>
          <p:nvPr/>
        </p:nvSpPr>
        <p:spPr>
          <a:xfrm>
            <a:off x="185195" y="2937879"/>
            <a:ext cx="9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直达层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DB2A39A-8D7C-B958-E0B6-CBA57C1A6D9B}"/>
              </a:ext>
            </a:extLst>
          </p:cNvPr>
          <p:cNvCxnSpPr>
            <a:cxnSpLocks/>
          </p:cNvCxnSpPr>
          <p:nvPr/>
        </p:nvCxnSpPr>
        <p:spPr>
          <a:xfrm>
            <a:off x="8654098" y="1737976"/>
            <a:ext cx="572348" cy="435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BB284D8B-D343-3C04-2DBE-9928BB8FF3BD}"/>
              </a:ext>
            </a:extLst>
          </p:cNvPr>
          <p:cNvSpPr txBox="1"/>
          <p:nvPr/>
        </p:nvSpPr>
        <p:spPr>
          <a:xfrm>
            <a:off x="8304031" y="1398240"/>
            <a:ext cx="30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140C169-43F5-1398-1BAC-5C5704413609}"/>
              </a:ext>
            </a:extLst>
          </p:cNvPr>
          <p:cNvCxnSpPr>
            <a:cxnSpLocks/>
          </p:cNvCxnSpPr>
          <p:nvPr/>
        </p:nvCxnSpPr>
        <p:spPr>
          <a:xfrm flipH="1" flipV="1">
            <a:off x="9824429" y="3550799"/>
            <a:ext cx="1002890" cy="322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0EE7D77E-E004-5AD2-73F5-3227794C706C}"/>
              </a:ext>
            </a:extLst>
          </p:cNvPr>
          <p:cNvSpPr txBox="1"/>
          <p:nvPr/>
        </p:nvSpPr>
        <p:spPr>
          <a:xfrm>
            <a:off x="10809350" y="3711874"/>
            <a:ext cx="58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3E8A595-826F-1C92-5578-839720CDE84B}"/>
              </a:ext>
            </a:extLst>
          </p:cNvPr>
          <p:cNvSpPr txBox="1"/>
          <p:nvPr/>
        </p:nvSpPr>
        <p:spPr>
          <a:xfrm>
            <a:off x="811496" y="5190235"/>
            <a:ext cx="627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操作二：</a:t>
            </a:r>
            <a:r>
              <a:rPr lang="en-US" altLang="zh-CN" sz="2000" dirty="0">
                <a:solidFill>
                  <a:schemeClr val="bg1"/>
                </a:solidFill>
              </a:rPr>
              <a:t>B</a:t>
            </a:r>
            <a:r>
              <a:rPr lang="zh-CN" altLang="en-US" sz="2000" dirty="0">
                <a:solidFill>
                  <a:schemeClr val="bg1"/>
                </a:solidFill>
              </a:rPr>
              <a:t>到</a:t>
            </a:r>
            <a:r>
              <a:rPr lang="en-US" altLang="zh-CN" sz="2000" dirty="0">
                <a:solidFill>
                  <a:schemeClr val="bg1"/>
                </a:solidFill>
              </a:rPr>
              <a:t>C</a:t>
            </a:r>
            <a:r>
              <a:rPr lang="zh-CN" altLang="en-US" sz="2000" dirty="0">
                <a:solidFill>
                  <a:schemeClr val="bg1"/>
                </a:solidFill>
              </a:rPr>
              <a:t>原来的位置去（不能破坏直达层）</a:t>
            </a:r>
          </a:p>
        </p:txBody>
      </p:sp>
    </p:spTree>
    <p:extLst>
      <p:ext uri="{BB962C8B-B14F-4D97-AF65-F5344CB8AC3E}">
        <p14:creationId xmlns:p14="http://schemas.microsoft.com/office/powerpoint/2010/main" val="17291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  <p:bldP spid="24" grpId="0"/>
      <p:bldP spid="25" grpId="0"/>
      <p:bldP spid="26" grpId="0"/>
      <p:bldP spid="31" grpId="0"/>
      <p:bldP spid="39" grpId="0"/>
      <p:bldP spid="42" grpId="0"/>
      <p:bldP spid="44" grpId="0"/>
      <p:bldP spid="46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EC203F-AF56-CB21-94BB-558E71A7F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57" y="808210"/>
            <a:ext cx="2353547" cy="2158343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2C336CF-B78C-943C-9F2A-D78102A6E9C5}"/>
              </a:ext>
            </a:extLst>
          </p:cNvPr>
          <p:cNvCxnSpPr>
            <a:cxnSpLocks/>
          </p:cNvCxnSpPr>
          <p:nvPr/>
        </p:nvCxnSpPr>
        <p:spPr>
          <a:xfrm>
            <a:off x="1074557" y="590443"/>
            <a:ext cx="572348" cy="435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FA0D626-24DC-B46D-E945-0DB8DEFE7855}"/>
              </a:ext>
            </a:extLst>
          </p:cNvPr>
          <p:cNvSpPr txBox="1"/>
          <p:nvPr/>
        </p:nvSpPr>
        <p:spPr>
          <a:xfrm>
            <a:off x="683653" y="313444"/>
            <a:ext cx="285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10598AD-77CB-AC0F-9828-FCA92B398F2E}"/>
              </a:ext>
            </a:extLst>
          </p:cNvPr>
          <p:cNvCxnSpPr>
            <a:cxnSpLocks/>
          </p:cNvCxnSpPr>
          <p:nvPr/>
        </p:nvCxnSpPr>
        <p:spPr>
          <a:xfrm flipH="1" flipV="1">
            <a:off x="2532827" y="2229342"/>
            <a:ext cx="1002890" cy="322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E2E2515-5C06-E242-42D7-9C42B49E6ACC}"/>
              </a:ext>
            </a:extLst>
          </p:cNvPr>
          <p:cNvSpPr txBox="1"/>
          <p:nvPr/>
        </p:nvSpPr>
        <p:spPr>
          <a:xfrm>
            <a:off x="3517748" y="2458853"/>
            <a:ext cx="425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AACE71-ACCF-4830-DA42-2B0DD97DB079}"/>
              </a:ext>
            </a:extLst>
          </p:cNvPr>
          <p:cNvSpPr txBox="1"/>
          <p:nvPr/>
        </p:nvSpPr>
        <p:spPr>
          <a:xfrm>
            <a:off x="5285822" y="590443"/>
            <a:ext cx="377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难点：不能破坏直达层。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E883D2-2DFF-9FE2-4085-DE9E9DC5BCE6}"/>
              </a:ext>
            </a:extLst>
          </p:cNvPr>
          <p:cNvSpPr txBox="1"/>
          <p:nvPr/>
        </p:nvSpPr>
        <p:spPr>
          <a:xfrm>
            <a:off x="5285822" y="1636742"/>
            <a:ext cx="353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方法</a:t>
            </a:r>
            <a:r>
              <a:rPr lang="en-US" altLang="zh-CN" sz="2400" dirty="0">
                <a:solidFill>
                  <a:schemeClr val="bg1"/>
                </a:solidFill>
              </a:rPr>
              <a:t>: C</a:t>
            </a:r>
            <a:r>
              <a:rPr lang="zh-CN" altLang="en-US" sz="2400" dirty="0">
                <a:solidFill>
                  <a:schemeClr val="bg1"/>
                </a:solidFill>
              </a:rPr>
              <a:t>去接</a:t>
            </a:r>
            <a:r>
              <a:rPr lang="en-US" altLang="zh-CN" sz="2400" dirty="0">
                <a:solidFill>
                  <a:schemeClr val="bg1"/>
                </a:solidFill>
              </a:rPr>
              <a:t>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081AE8-E569-0964-76B0-7217C786F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8" y="3547761"/>
            <a:ext cx="2631403" cy="253843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BC4080C-FAAD-CF08-49F3-EC3AB18F4B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257" y="3429000"/>
            <a:ext cx="2531115" cy="244169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FF2CAF2-A974-DF69-9156-CED3A51419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72" y="3528628"/>
            <a:ext cx="2213281" cy="2381015"/>
          </a:xfrm>
          <a:prstGeom prst="rect">
            <a:avLst/>
          </a:prstGeom>
        </p:spPr>
      </p:pic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2DB9A0BC-8DF8-BC88-A1EA-AC81AD0CA027}"/>
              </a:ext>
            </a:extLst>
          </p:cNvPr>
          <p:cNvCxnSpPr/>
          <p:nvPr/>
        </p:nvCxnSpPr>
        <p:spPr>
          <a:xfrm rot="10800000" flipV="1">
            <a:off x="2306649" y="4365522"/>
            <a:ext cx="1229069" cy="849507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88F9CE8-3A69-C66F-D99C-3D6D28C6F030}"/>
              </a:ext>
            </a:extLst>
          </p:cNvPr>
          <p:cNvCxnSpPr>
            <a:cxnSpLocks/>
          </p:cNvCxnSpPr>
          <p:nvPr/>
        </p:nvCxnSpPr>
        <p:spPr>
          <a:xfrm flipH="1">
            <a:off x="4722523" y="3547761"/>
            <a:ext cx="546298" cy="1062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1D987A8C-0417-2A93-824D-D0FAE4152286}"/>
              </a:ext>
            </a:extLst>
          </p:cNvPr>
          <p:cNvCxnSpPr>
            <a:cxnSpLocks/>
          </p:cNvCxnSpPr>
          <p:nvPr/>
        </p:nvCxnSpPr>
        <p:spPr>
          <a:xfrm flipV="1">
            <a:off x="9880749" y="4545843"/>
            <a:ext cx="1229069" cy="849507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933EBB1-C61D-F981-E03E-AF680E40A936}"/>
              </a:ext>
            </a:extLst>
          </p:cNvPr>
          <p:cNvSpPr txBox="1"/>
          <p:nvPr/>
        </p:nvSpPr>
        <p:spPr>
          <a:xfrm>
            <a:off x="1360731" y="3547761"/>
            <a:ext cx="54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0EF4D59-7BFC-3665-A4A1-2E8C1FC49439}"/>
              </a:ext>
            </a:extLst>
          </p:cNvPr>
          <p:cNvSpPr txBox="1"/>
          <p:nvPr/>
        </p:nvSpPr>
        <p:spPr>
          <a:xfrm>
            <a:off x="1008069" y="4719136"/>
            <a:ext cx="28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C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3410C6E-BFF7-A711-4A9B-7C88F41DD400}"/>
              </a:ext>
            </a:extLst>
          </p:cNvPr>
          <p:cNvSpPr txBox="1"/>
          <p:nvPr/>
        </p:nvSpPr>
        <p:spPr>
          <a:xfrm>
            <a:off x="9684027" y="4920276"/>
            <a:ext cx="39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69B0E32-FA19-47E6-C30A-DB71C8BF24F0}"/>
              </a:ext>
            </a:extLst>
          </p:cNvPr>
          <p:cNvSpPr txBox="1"/>
          <p:nvPr/>
        </p:nvSpPr>
        <p:spPr>
          <a:xfrm>
            <a:off x="5052022" y="4586145"/>
            <a:ext cx="39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632434E-E42D-8CDA-2546-D156B52F3E73}"/>
              </a:ext>
            </a:extLst>
          </p:cNvPr>
          <p:cNvSpPr txBox="1"/>
          <p:nvPr/>
        </p:nvSpPr>
        <p:spPr>
          <a:xfrm>
            <a:off x="612348" y="6132224"/>
            <a:ext cx="327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第二层顺时针转动去接</a:t>
            </a:r>
            <a:r>
              <a:rPr lang="en-US" altLang="zh-CN" sz="2000" dirty="0">
                <a:solidFill>
                  <a:schemeClr val="bg1"/>
                </a:solidFill>
              </a:rPr>
              <a:t>B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908CBF3-3608-79F4-C694-8BDBEFC04BBE}"/>
              </a:ext>
            </a:extLst>
          </p:cNvPr>
          <p:cNvSpPr txBox="1"/>
          <p:nvPr/>
        </p:nvSpPr>
        <p:spPr>
          <a:xfrm>
            <a:off x="4963805" y="6155893"/>
            <a:ext cx="327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左层顺时针转动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68A35FF-9F18-A82D-0A92-52DB5C0369BA}"/>
              </a:ext>
            </a:extLst>
          </p:cNvPr>
          <p:cNvSpPr txBox="1"/>
          <p:nvPr/>
        </p:nvSpPr>
        <p:spPr>
          <a:xfrm>
            <a:off x="8438489" y="6125546"/>
            <a:ext cx="327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第二层逆时针转动回到原位</a:t>
            </a:r>
          </a:p>
        </p:txBody>
      </p:sp>
    </p:spTree>
    <p:extLst>
      <p:ext uri="{BB962C8B-B14F-4D97-AF65-F5344CB8AC3E}">
        <p14:creationId xmlns:p14="http://schemas.microsoft.com/office/powerpoint/2010/main" val="31972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  <p:bldP spid="37" grpId="0"/>
      <p:bldP spid="38" grpId="0"/>
      <p:bldP spid="42" grpId="0"/>
      <p:bldP spid="45" grpId="0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944F289-1EB0-24F3-F29E-3808C411D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7" y="951321"/>
            <a:ext cx="2763148" cy="253397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D32B791-2B9F-3F48-1ABF-C69E11F0C7E1}"/>
              </a:ext>
            </a:extLst>
          </p:cNvPr>
          <p:cNvCxnSpPr/>
          <p:nvPr/>
        </p:nvCxnSpPr>
        <p:spPr>
          <a:xfrm flipH="1">
            <a:off x="1694807" y="1670229"/>
            <a:ext cx="1001210" cy="7002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45E9DD2-CACF-0FD5-A126-9D8D2D70B2B4}"/>
              </a:ext>
            </a:extLst>
          </p:cNvPr>
          <p:cNvSpPr txBox="1"/>
          <p:nvPr/>
        </p:nvSpPr>
        <p:spPr>
          <a:xfrm>
            <a:off x="551432" y="391812"/>
            <a:ext cx="3399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一的相反操作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BB8E6B-436E-9D13-96A2-B9935B9AB5C3}"/>
              </a:ext>
            </a:extLst>
          </p:cNvPr>
          <p:cNvSpPr txBox="1"/>
          <p:nvPr/>
        </p:nvSpPr>
        <p:spPr>
          <a:xfrm>
            <a:off x="3262675" y="1485563"/>
            <a:ext cx="228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（右层顺时针转动）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920F93-2EFA-8615-54E7-1DBA1D317EAE}"/>
              </a:ext>
            </a:extLst>
          </p:cNvPr>
          <p:cNvSpPr txBox="1"/>
          <p:nvPr/>
        </p:nvSpPr>
        <p:spPr>
          <a:xfrm>
            <a:off x="7229660" y="591867"/>
            <a:ext cx="3399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二的相反操作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有三步操作）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8252030-3575-C097-9D67-BC03DC0A1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8" y="3547761"/>
            <a:ext cx="2631403" cy="25384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4F5B9F6-8C85-2A37-C0B1-4D8D88BC51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257" y="3429000"/>
            <a:ext cx="2531115" cy="24416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B2D80E-34B7-41B8-7A63-7B2C494D41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72" y="3528628"/>
            <a:ext cx="2213281" cy="2381015"/>
          </a:xfrm>
          <a:prstGeom prst="rect">
            <a:avLst/>
          </a:prstGeom>
        </p:spPr>
      </p:pic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F81BA8A1-C977-CDE9-17D7-E81A592A9824}"/>
              </a:ext>
            </a:extLst>
          </p:cNvPr>
          <p:cNvCxnSpPr/>
          <p:nvPr/>
        </p:nvCxnSpPr>
        <p:spPr>
          <a:xfrm rot="10800000" flipV="1">
            <a:off x="2306649" y="4365522"/>
            <a:ext cx="1229069" cy="849507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D09242C-D0AC-1B9C-E2D4-0E73F9979E7D}"/>
              </a:ext>
            </a:extLst>
          </p:cNvPr>
          <p:cNvCxnSpPr>
            <a:cxnSpLocks/>
          </p:cNvCxnSpPr>
          <p:nvPr/>
        </p:nvCxnSpPr>
        <p:spPr>
          <a:xfrm flipH="1">
            <a:off x="4722523" y="3547761"/>
            <a:ext cx="546298" cy="1062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E54B6C3B-B210-4AB1-4EE4-D1FAF668D7D5}"/>
              </a:ext>
            </a:extLst>
          </p:cNvPr>
          <p:cNvCxnSpPr>
            <a:cxnSpLocks/>
          </p:cNvCxnSpPr>
          <p:nvPr/>
        </p:nvCxnSpPr>
        <p:spPr>
          <a:xfrm flipV="1">
            <a:off x="9880749" y="4545843"/>
            <a:ext cx="1229069" cy="849507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D181198-6040-1B90-244A-99ED53440575}"/>
              </a:ext>
            </a:extLst>
          </p:cNvPr>
          <p:cNvSpPr txBox="1"/>
          <p:nvPr/>
        </p:nvSpPr>
        <p:spPr>
          <a:xfrm>
            <a:off x="1360731" y="3547761"/>
            <a:ext cx="54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B2719D-1561-6366-7D0C-DD3A78AC2C8C}"/>
              </a:ext>
            </a:extLst>
          </p:cNvPr>
          <p:cNvSpPr txBox="1"/>
          <p:nvPr/>
        </p:nvSpPr>
        <p:spPr>
          <a:xfrm>
            <a:off x="1008069" y="4719136"/>
            <a:ext cx="28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C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52B9AFE-BC37-A39D-704A-41778FA3B14F}"/>
              </a:ext>
            </a:extLst>
          </p:cNvPr>
          <p:cNvSpPr txBox="1"/>
          <p:nvPr/>
        </p:nvSpPr>
        <p:spPr>
          <a:xfrm>
            <a:off x="9684027" y="4920276"/>
            <a:ext cx="39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C3F6CF-E4FE-D15C-5B06-679AD783C86A}"/>
              </a:ext>
            </a:extLst>
          </p:cNvPr>
          <p:cNvSpPr txBox="1"/>
          <p:nvPr/>
        </p:nvSpPr>
        <p:spPr>
          <a:xfrm>
            <a:off x="5052022" y="4586145"/>
            <a:ext cx="39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1F62CF5-2A71-8D89-C172-4AD93B176E4A}"/>
              </a:ext>
            </a:extLst>
          </p:cNvPr>
          <p:cNvSpPr txBox="1"/>
          <p:nvPr/>
        </p:nvSpPr>
        <p:spPr>
          <a:xfrm>
            <a:off x="612348" y="6132224"/>
            <a:ext cx="327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第二层顺时针转动去接</a:t>
            </a:r>
            <a:r>
              <a:rPr lang="en-US" altLang="zh-CN" sz="2000" dirty="0">
                <a:solidFill>
                  <a:schemeClr val="bg1"/>
                </a:solidFill>
              </a:rPr>
              <a:t>B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7BB82D6-CAA8-ADC9-2818-85DA80E4A609}"/>
              </a:ext>
            </a:extLst>
          </p:cNvPr>
          <p:cNvSpPr txBox="1"/>
          <p:nvPr/>
        </p:nvSpPr>
        <p:spPr>
          <a:xfrm>
            <a:off x="4963805" y="6155893"/>
            <a:ext cx="327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左层顺时针转动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EE458B-09B0-9BDF-A4B5-A6DC47AB3EDA}"/>
              </a:ext>
            </a:extLst>
          </p:cNvPr>
          <p:cNvSpPr txBox="1"/>
          <p:nvPr/>
        </p:nvSpPr>
        <p:spPr>
          <a:xfrm>
            <a:off x="7208953" y="1199178"/>
            <a:ext cx="327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第二层顺时针转动回到原位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874F9E1-1538-C2CF-0625-A53B5354DBC1}"/>
              </a:ext>
            </a:extLst>
          </p:cNvPr>
          <p:cNvCxnSpPr/>
          <p:nvPr/>
        </p:nvCxnSpPr>
        <p:spPr>
          <a:xfrm>
            <a:off x="257388" y="3429000"/>
            <a:ext cx="10709531" cy="0"/>
          </a:xfrm>
          <a:prstGeom prst="line">
            <a:avLst/>
          </a:prstGeom>
          <a:ln w="38100">
            <a:solidFill>
              <a:srgbClr val="2886AA"/>
            </a:solidFill>
          </a:ln>
        </p:spPr>
        <p:style>
          <a:lnRef idx="1">
            <a:srgbClr val="4F81BD"/>
          </a:lnRef>
          <a:fillRef idx="0">
            <a:srgbClr val="4F81BD"/>
          </a:fillRef>
          <a:effectRef idx="0">
            <a:srgbClr val="4F81BD"/>
          </a:effectRef>
          <a:fontRef idx="minor">
            <a:sysClr val="windowText" lastClr="000000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DD164D5-34C1-4805-6A56-D5B5EEA0B631}"/>
              </a:ext>
            </a:extLst>
          </p:cNvPr>
          <p:cNvSpPr txBox="1"/>
          <p:nvPr/>
        </p:nvSpPr>
        <p:spPr>
          <a:xfrm>
            <a:off x="8590889" y="6277946"/>
            <a:ext cx="327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第二层逆时针转动回到原位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1E29425-543D-3B85-0039-81E8B20DDB9C}"/>
              </a:ext>
            </a:extLst>
          </p:cNvPr>
          <p:cNvSpPr txBox="1"/>
          <p:nvPr/>
        </p:nvSpPr>
        <p:spPr>
          <a:xfrm>
            <a:off x="7208953" y="1721136"/>
            <a:ext cx="327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左层逆时针转动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D39F47A-5166-9E92-429A-F5FFC1E726D6}"/>
              </a:ext>
            </a:extLst>
          </p:cNvPr>
          <p:cNvSpPr txBox="1"/>
          <p:nvPr/>
        </p:nvSpPr>
        <p:spPr>
          <a:xfrm>
            <a:off x="7208953" y="2222756"/>
            <a:ext cx="327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第二层逆时针</a:t>
            </a:r>
          </a:p>
        </p:txBody>
      </p:sp>
    </p:spTree>
    <p:extLst>
      <p:ext uri="{BB962C8B-B14F-4D97-AF65-F5344CB8AC3E}">
        <p14:creationId xmlns:p14="http://schemas.microsoft.com/office/powerpoint/2010/main" val="122254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216609-4A99-B9F7-23D3-E11447BA3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6" y="537822"/>
            <a:ext cx="2393770" cy="25765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BB2B69-04C5-B851-2876-AD203A7758D6}"/>
              </a:ext>
            </a:extLst>
          </p:cNvPr>
          <p:cNvSpPr txBox="1"/>
          <p:nvPr/>
        </p:nvSpPr>
        <p:spPr>
          <a:xfrm>
            <a:off x="3860024" y="684056"/>
            <a:ext cx="3315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实现了顺时针转化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1B4E611-C87C-1F22-4FC4-9272510DF06F}"/>
              </a:ext>
            </a:extLst>
          </p:cNvPr>
          <p:cNvCxnSpPr/>
          <p:nvPr/>
        </p:nvCxnSpPr>
        <p:spPr>
          <a:xfrm flipH="1">
            <a:off x="3413295" y="1033063"/>
            <a:ext cx="795737" cy="4955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880C6B4-4D19-99F7-624E-B213A0D08DDC}"/>
              </a:ext>
            </a:extLst>
          </p:cNvPr>
          <p:cNvSpPr txBox="1"/>
          <p:nvPr/>
        </p:nvSpPr>
        <p:spPr>
          <a:xfrm>
            <a:off x="858559" y="3336513"/>
            <a:ext cx="9709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回顾：确定交换位，操作一（只有一步），操作二（一般为三到五步），一的相反操作，二的相反操作。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EFE12F-8E25-13F0-08D4-B1C715AAAB9E}"/>
              </a:ext>
            </a:extLst>
          </p:cNvPr>
          <p:cNvSpPr txBox="1"/>
          <p:nvPr/>
        </p:nvSpPr>
        <p:spPr>
          <a:xfrm>
            <a:off x="858559" y="4843484"/>
            <a:ext cx="787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注意：操作二不能破坏一所在的层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00D8C7-F828-C961-30E9-FB172E630752}"/>
              </a:ext>
            </a:extLst>
          </p:cNvPr>
          <p:cNvSpPr txBox="1"/>
          <p:nvPr/>
        </p:nvSpPr>
        <p:spPr>
          <a:xfrm>
            <a:off x="858559" y="5712279"/>
            <a:ext cx="640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还有，三个色块起初不能都在直达层</a:t>
            </a:r>
          </a:p>
        </p:txBody>
      </p:sp>
    </p:spTree>
    <p:extLst>
      <p:ext uri="{BB962C8B-B14F-4D97-AF65-F5344CB8AC3E}">
        <p14:creationId xmlns:p14="http://schemas.microsoft.com/office/powerpoint/2010/main" val="256857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84FA60-4A32-537E-EC92-A9A9AF21DC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0" y="447749"/>
            <a:ext cx="2520000" cy="24918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0398B5-1B0E-E589-05BE-3921C3E3FD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8" y="447749"/>
            <a:ext cx="2520000" cy="24918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51BEF5-9BF2-6F7C-EB6F-4247AA1330CD}"/>
              </a:ext>
            </a:extLst>
          </p:cNvPr>
          <p:cNvSpPr txBox="1"/>
          <p:nvPr/>
        </p:nvSpPr>
        <p:spPr>
          <a:xfrm>
            <a:off x="6703299" y="1612856"/>
            <a:ext cx="413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一个仅需要复原三个色块的魔方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5E502F8-8658-34C1-CFD3-FCF38FA5AC1C}"/>
              </a:ext>
            </a:extLst>
          </p:cNvPr>
          <p:cNvCxnSpPr>
            <a:cxnSpLocks/>
          </p:cNvCxnSpPr>
          <p:nvPr/>
        </p:nvCxnSpPr>
        <p:spPr>
          <a:xfrm flipH="1">
            <a:off x="5613117" y="1812911"/>
            <a:ext cx="8786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4878FC4-FDCF-2A3A-2989-536016F40319}"/>
              </a:ext>
            </a:extLst>
          </p:cNvPr>
          <p:cNvSpPr txBox="1"/>
          <p:nvPr/>
        </p:nvSpPr>
        <p:spPr>
          <a:xfrm>
            <a:off x="892629" y="3309257"/>
            <a:ext cx="7286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操作一能不能是上层逆时针旋转？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BAA1D0-187E-A69F-FE72-2D72711C67FB}"/>
              </a:ext>
            </a:extLst>
          </p:cNvPr>
          <p:cNvSpPr txBox="1"/>
          <p:nvPr/>
        </p:nvSpPr>
        <p:spPr>
          <a:xfrm>
            <a:off x="841828" y="4897935"/>
            <a:ext cx="6154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要做一个准备工作：后层顺时针转动</a:t>
            </a:r>
            <a:r>
              <a:rPr lang="en-US" altLang="zh-CN" sz="2400" dirty="0">
                <a:solidFill>
                  <a:schemeClr val="bg1"/>
                </a:solidFill>
              </a:rPr>
              <a:t>90</a:t>
            </a:r>
            <a:r>
              <a:rPr lang="zh-CN" altLang="en-US" sz="2400" dirty="0">
                <a:solidFill>
                  <a:schemeClr val="bg1"/>
                </a:solidFill>
              </a:rPr>
              <a:t>度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37561C-A569-D5D6-F443-CC1F144DD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21" y="3503577"/>
            <a:ext cx="3287158" cy="32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0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875" y="7620"/>
            <a:ext cx="12223115" cy="6869430"/>
          </a:xfrm>
          <a:prstGeom prst="rect">
            <a:avLst/>
          </a:prstGeom>
          <a:solidFill>
            <a:srgbClr val="0729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02030" y="192405"/>
            <a:ext cx="1027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2405"/>
            <a:ext cx="954405" cy="318071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2030" y="721360"/>
            <a:ext cx="807402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sym typeface="+mn-ea"/>
              </a:rPr>
              <a:t>操作练习，熟练运用</a:t>
            </a:r>
            <a:endParaRPr lang="zh-CN" altLang="en-US" sz="6600" dirty="0">
              <a:solidFill>
                <a:schemeClr val="bg1"/>
              </a:solidFill>
            </a:endParaRPr>
          </a:p>
          <a:p>
            <a:pPr algn="dist"/>
            <a:endParaRPr lang="zh-CN" altLang="en-US" sz="66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DDF271-B3A9-5BF6-D8C5-22D382745116}"/>
              </a:ext>
            </a:extLst>
          </p:cNvPr>
          <p:cNvSpPr txBox="1"/>
          <p:nvPr/>
        </p:nvSpPr>
        <p:spPr>
          <a:xfrm>
            <a:off x="1057757" y="2134867"/>
            <a:ext cx="697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逐层还原魔方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3C82CF-7D7D-6E4C-C93F-8E34050AC9C9}"/>
              </a:ext>
            </a:extLst>
          </p:cNvPr>
          <p:cNvSpPr txBox="1"/>
          <p:nvPr/>
        </p:nvSpPr>
        <p:spPr>
          <a:xfrm>
            <a:off x="1099595" y="3217762"/>
            <a:ext cx="653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先还原白色层，要求棱块和角块与周围对应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77A714-2FBA-3681-8187-5D9AF8925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7" y="3991469"/>
            <a:ext cx="2673752" cy="2407117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768BB38-5169-55C7-5315-5FDD04BAABC1}"/>
              </a:ext>
            </a:extLst>
          </p:cNvPr>
          <p:cNvCxnSpPr>
            <a:cxnSpLocks/>
          </p:cNvCxnSpPr>
          <p:nvPr/>
        </p:nvCxnSpPr>
        <p:spPr>
          <a:xfrm flipH="1">
            <a:off x="2309149" y="4247909"/>
            <a:ext cx="700269" cy="29515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1308853-B3F1-B86E-67B3-32F43B0535B3}"/>
              </a:ext>
            </a:extLst>
          </p:cNvPr>
          <p:cNvCxnSpPr>
            <a:cxnSpLocks/>
          </p:cNvCxnSpPr>
          <p:nvPr/>
        </p:nvCxnSpPr>
        <p:spPr>
          <a:xfrm flipH="1">
            <a:off x="2880358" y="5147729"/>
            <a:ext cx="700269" cy="29515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EE68E3D-545B-AFD3-142B-262B0BFC9596}"/>
              </a:ext>
            </a:extLst>
          </p:cNvPr>
          <p:cNvSpPr txBox="1"/>
          <p:nvPr/>
        </p:nvSpPr>
        <p:spPr>
          <a:xfrm>
            <a:off x="3162009" y="4146211"/>
            <a:ext cx="85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正确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0EB1DE-EA32-0695-415B-801BDAA9FE66}"/>
              </a:ext>
            </a:extLst>
          </p:cNvPr>
          <p:cNvSpPr txBox="1"/>
          <p:nvPr/>
        </p:nvSpPr>
        <p:spPr>
          <a:xfrm>
            <a:off x="3783243" y="5004769"/>
            <a:ext cx="93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错误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BD454D0-B712-CF04-2EE8-58589192D0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20" y="3832239"/>
            <a:ext cx="2765401" cy="2734460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CB4BE45-25CA-B3C1-D361-E23E9A450694}"/>
              </a:ext>
            </a:extLst>
          </p:cNvPr>
          <p:cNvCxnSpPr>
            <a:cxnSpLocks/>
          </p:cNvCxnSpPr>
          <p:nvPr/>
        </p:nvCxnSpPr>
        <p:spPr>
          <a:xfrm flipH="1">
            <a:off x="7536120" y="4852575"/>
            <a:ext cx="700269" cy="29515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74F5D3B-69E8-2196-23D4-78908FD8E0A6}"/>
              </a:ext>
            </a:extLst>
          </p:cNvPr>
          <p:cNvCxnSpPr>
            <a:cxnSpLocks/>
          </p:cNvCxnSpPr>
          <p:nvPr/>
        </p:nvCxnSpPr>
        <p:spPr>
          <a:xfrm flipH="1">
            <a:off x="7886254" y="5827663"/>
            <a:ext cx="700269" cy="29515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DA2B600-C6B1-6FD3-6D3E-6B7747D6C864}"/>
              </a:ext>
            </a:extLst>
          </p:cNvPr>
          <p:cNvSpPr txBox="1"/>
          <p:nvPr/>
        </p:nvSpPr>
        <p:spPr>
          <a:xfrm>
            <a:off x="8236388" y="4542224"/>
            <a:ext cx="85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正确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C01F07-3B91-486C-31D6-02D1817B95B2}"/>
              </a:ext>
            </a:extLst>
          </p:cNvPr>
          <p:cNvSpPr txBox="1"/>
          <p:nvPr/>
        </p:nvSpPr>
        <p:spPr>
          <a:xfrm>
            <a:off x="8570721" y="5553032"/>
            <a:ext cx="93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错误</a:t>
            </a:r>
          </a:p>
        </p:txBody>
      </p:sp>
    </p:spTree>
  </p:cSld>
  <p:clrMapOvr>
    <a:masterClrMapping/>
  </p:clrMapOvr>
  <p:transition spd="med" advTm="8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2" grpId="0" animBg="1"/>
      <p:bldP spid="5" grpId="0"/>
      <p:bldP spid="6" grpId="0"/>
      <p:bldP spid="7" grpId="0"/>
      <p:bldP spid="16" grpId="0"/>
      <p:bldP spid="17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1F51F9-BB40-0E9F-ACF2-E35FB3EAF4F1}"/>
              </a:ext>
            </a:extLst>
          </p:cNvPr>
          <p:cNvSpPr txBox="1"/>
          <p:nvPr/>
        </p:nvSpPr>
        <p:spPr>
          <a:xfrm>
            <a:off x="2289490" y="390889"/>
            <a:ext cx="630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运用转换机还原第二层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B3F05C-0B4D-351D-3234-76632EC694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4" y="1158704"/>
            <a:ext cx="2188422" cy="25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93BB09-84A4-705F-2396-1EBA6EAD4D70}"/>
              </a:ext>
            </a:extLst>
          </p:cNvPr>
          <p:cNvSpPr txBox="1"/>
          <p:nvPr/>
        </p:nvSpPr>
        <p:spPr>
          <a:xfrm>
            <a:off x="3755322" y="1389715"/>
            <a:ext cx="254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成功还原第一层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685BEAC-1FB7-8C23-491C-B187A7B9C421}"/>
              </a:ext>
            </a:extLst>
          </p:cNvPr>
          <p:cNvCxnSpPr>
            <a:cxnSpLocks/>
          </p:cNvCxnSpPr>
          <p:nvPr/>
        </p:nvCxnSpPr>
        <p:spPr>
          <a:xfrm flipH="1">
            <a:off x="3269261" y="1535634"/>
            <a:ext cx="486061" cy="44682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8D23665-FA52-AD7B-6162-C3A654FF290E}"/>
              </a:ext>
            </a:extLst>
          </p:cNvPr>
          <p:cNvCxnSpPr/>
          <p:nvPr/>
        </p:nvCxnSpPr>
        <p:spPr>
          <a:xfrm>
            <a:off x="3512291" y="2715940"/>
            <a:ext cx="460691" cy="37692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15EB5BB4-961E-152C-E148-40F2EAA52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61" y="2356017"/>
            <a:ext cx="3350551" cy="3112268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245FBA4-12FE-D9B7-45BF-2D056D59C9E9}"/>
              </a:ext>
            </a:extLst>
          </p:cNvPr>
          <p:cNvCxnSpPr>
            <a:cxnSpLocks/>
          </p:cNvCxnSpPr>
          <p:nvPr/>
        </p:nvCxnSpPr>
        <p:spPr>
          <a:xfrm flipH="1">
            <a:off x="5660397" y="3429000"/>
            <a:ext cx="635701" cy="24970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362381A-121A-0CEF-8C98-462CB720AEEB}"/>
              </a:ext>
            </a:extLst>
          </p:cNvPr>
          <p:cNvCxnSpPr>
            <a:cxnSpLocks/>
          </p:cNvCxnSpPr>
          <p:nvPr/>
        </p:nvCxnSpPr>
        <p:spPr>
          <a:xfrm flipH="1">
            <a:off x="5441029" y="4551642"/>
            <a:ext cx="635701" cy="24970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6E9EC54-5A68-DED3-88A2-6658DE0EB6C8}"/>
              </a:ext>
            </a:extLst>
          </p:cNvPr>
          <p:cNvSpPr txBox="1"/>
          <p:nvPr/>
        </p:nvSpPr>
        <p:spPr>
          <a:xfrm>
            <a:off x="6214886" y="3198167"/>
            <a:ext cx="74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400" dirty="0">
                <a:solidFill>
                  <a:schemeClr val="bg1"/>
                </a:solidFill>
              </a:rPr>
              <a:t>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32595A4-7756-F036-3806-F4E07194DC2D}"/>
              </a:ext>
            </a:extLst>
          </p:cNvPr>
          <p:cNvSpPr txBox="1"/>
          <p:nvPr/>
        </p:nvSpPr>
        <p:spPr>
          <a:xfrm>
            <a:off x="6012284" y="4323790"/>
            <a:ext cx="74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400" dirty="0">
                <a:solidFill>
                  <a:schemeClr val="bg1"/>
                </a:solidFill>
              </a:rPr>
              <a:t>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AF6D79-1651-CCE6-063E-F668143AC9F7}"/>
              </a:ext>
            </a:extLst>
          </p:cNvPr>
          <p:cNvSpPr txBox="1"/>
          <p:nvPr/>
        </p:nvSpPr>
        <p:spPr>
          <a:xfrm>
            <a:off x="3064778" y="2442739"/>
            <a:ext cx="74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400" dirty="0">
                <a:solidFill>
                  <a:schemeClr val="bg1"/>
                </a:solidFill>
              </a:rPr>
              <a:t>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05A56F8-C342-B0B0-CA6D-B78290461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78" y="2442739"/>
            <a:ext cx="3543583" cy="329157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6FFB0CF4-1489-1227-E695-20E90F998A7B}"/>
              </a:ext>
            </a:extLst>
          </p:cNvPr>
          <p:cNvSpPr txBox="1"/>
          <p:nvPr/>
        </p:nvSpPr>
        <p:spPr>
          <a:xfrm>
            <a:off x="8418064" y="5849368"/>
            <a:ext cx="210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成功还原！</a:t>
            </a:r>
          </a:p>
        </p:txBody>
      </p:sp>
    </p:spTree>
    <p:extLst>
      <p:ext uri="{BB962C8B-B14F-4D97-AF65-F5344CB8AC3E}">
        <p14:creationId xmlns:p14="http://schemas.microsoft.com/office/powerpoint/2010/main" val="258258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9" grpId="0"/>
      <p:bldP spid="30" grpId="0"/>
      <p:bldP spid="31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15"/>
          <p:cNvSpPr txBox="1"/>
          <p:nvPr>
            <p:custDataLst>
              <p:tags r:id="rId2"/>
            </p:custDataLst>
          </p:nvPr>
        </p:nvSpPr>
        <p:spPr>
          <a:xfrm>
            <a:off x="5980613" y="256882"/>
            <a:ext cx="3507051" cy="1229784"/>
          </a:xfrm>
          <a:prstGeom prst="rect">
            <a:avLst/>
          </a:prstGeom>
          <a:noFill/>
          <a:ln>
            <a:noFill/>
          </a:ln>
        </p:spPr>
        <p:txBody>
          <a:bodyPr wrap="square" lIns="101600" tIns="38100" rIns="63500" bIns="38100" rtlCol="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zh-CN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课程目标：</a:t>
            </a:r>
            <a:endParaRPr lang="zh-CN" altLang="zh-CN" sz="3600" b="1" kern="100" spc="300" dirty="0">
              <a:solidFill>
                <a:schemeClr val="bg1"/>
              </a:solidFill>
              <a:effectLst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"/>
            </p:custDataLst>
          </p:nvPr>
        </p:nvSpPr>
        <p:spPr>
          <a:xfrm>
            <a:off x="5892800" y="1391285"/>
            <a:ext cx="6723380" cy="18122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zh-CN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到本课程结束时，学生将会：</a:t>
            </a:r>
            <a:endParaRPr lang="zh-CN" altLang="zh-CN" sz="24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了解魔方的基本结构。</a:t>
            </a:r>
            <a:endParaRPr lang="zh-CN" altLang="zh-CN" sz="24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 </a:t>
            </a:r>
            <a:r>
              <a:rPr lang="zh-CN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掌握基本的魔方转动方法和技巧。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c </a:t>
            </a:r>
            <a:r>
              <a:rPr lang="zh-CN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通过练习和互动，能够还原魔方的初始状态。</a:t>
            </a:r>
            <a:endParaRPr lang="zh-CN" altLang="zh-CN" sz="2400" b="1" kern="100" spc="120" dirty="0">
              <a:solidFill>
                <a:srgbClr val="000000">
                  <a:lumMod val="75000"/>
                  <a:lumOff val="25000"/>
                </a:srgbClr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1" name="椭圆 50"/>
          <p:cNvSpPr/>
          <p:nvPr>
            <p:custDataLst>
              <p:tags r:id="rId4"/>
            </p:custDataLst>
          </p:nvPr>
        </p:nvSpPr>
        <p:spPr>
          <a:xfrm>
            <a:off x="5403073" y="1548028"/>
            <a:ext cx="489898" cy="489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ImportSvg_636886300124129038"/>
          <p:cNvSpPr/>
          <p:nvPr>
            <p:custDataLst>
              <p:tags r:id="rId5"/>
            </p:custDataLst>
          </p:nvPr>
        </p:nvSpPr>
        <p:spPr>
          <a:xfrm>
            <a:off x="5501481" y="1645801"/>
            <a:ext cx="293082" cy="293082"/>
          </a:xfrm>
          <a:custGeom>
            <a:avLst/>
            <a:gdLst/>
            <a:ahLst/>
            <a:cxnLst/>
            <a:rect l="l" t="t" r="r" b="b"/>
            <a:pathLst>
              <a:path w="13004801" h="13004801">
                <a:moveTo>
                  <a:pt x="7721600" y="13004800"/>
                </a:moveTo>
                <a:cubicBezTo>
                  <a:pt x="4023360" y="13004800"/>
                  <a:pt x="4023360" y="12842240"/>
                  <a:pt x="3535680" y="12517120"/>
                </a:cubicBezTo>
                <a:cubicBezTo>
                  <a:pt x="3291840" y="12354560"/>
                  <a:pt x="2844800" y="12192000"/>
                  <a:pt x="1178560" y="12110720"/>
                </a:cubicBezTo>
                <a:cubicBezTo>
                  <a:pt x="1056640" y="12110720"/>
                  <a:pt x="934720" y="12070080"/>
                  <a:pt x="853440" y="11948160"/>
                </a:cubicBezTo>
                <a:cubicBezTo>
                  <a:pt x="853440" y="11907520"/>
                  <a:pt x="0" y="10688320"/>
                  <a:pt x="0" y="8737600"/>
                </a:cubicBezTo>
                <a:cubicBezTo>
                  <a:pt x="0" y="6827520"/>
                  <a:pt x="609600" y="5933440"/>
                  <a:pt x="609600" y="5892800"/>
                </a:cubicBezTo>
                <a:cubicBezTo>
                  <a:pt x="690880" y="5770880"/>
                  <a:pt x="812800" y="5689600"/>
                  <a:pt x="975360" y="5689600"/>
                </a:cubicBezTo>
                <a:cubicBezTo>
                  <a:pt x="2357120" y="5689600"/>
                  <a:pt x="4267200" y="3942080"/>
                  <a:pt x="5527040" y="894080"/>
                </a:cubicBezTo>
                <a:cubicBezTo>
                  <a:pt x="5730240" y="365760"/>
                  <a:pt x="5770880" y="0"/>
                  <a:pt x="6583680" y="0"/>
                </a:cubicBezTo>
                <a:cubicBezTo>
                  <a:pt x="7030720" y="0"/>
                  <a:pt x="7559040" y="325120"/>
                  <a:pt x="7802880" y="772160"/>
                </a:cubicBezTo>
                <a:cubicBezTo>
                  <a:pt x="8331200" y="1625600"/>
                  <a:pt x="8046720" y="3495040"/>
                  <a:pt x="7802880" y="4511040"/>
                </a:cubicBezTo>
                <a:cubicBezTo>
                  <a:pt x="8656320" y="4511040"/>
                  <a:pt x="10160000" y="4511040"/>
                  <a:pt x="10891520" y="4511040"/>
                </a:cubicBezTo>
                <a:cubicBezTo>
                  <a:pt x="11907520" y="4511040"/>
                  <a:pt x="12557761" y="5120640"/>
                  <a:pt x="12598400" y="5974080"/>
                </a:cubicBezTo>
                <a:cubicBezTo>
                  <a:pt x="12598400" y="6258559"/>
                  <a:pt x="12557760" y="6624320"/>
                  <a:pt x="12476480" y="6827520"/>
                </a:cubicBezTo>
                <a:cubicBezTo>
                  <a:pt x="12679680" y="7030720"/>
                  <a:pt x="12964161" y="7396480"/>
                  <a:pt x="13004800" y="7802880"/>
                </a:cubicBezTo>
                <a:cubicBezTo>
                  <a:pt x="13004800" y="8371839"/>
                  <a:pt x="12639040" y="8778239"/>
                  <a:pt x="12435840" y="9022080"/>
                </a:cubicBezTo>
                <a:cubicBezTo>
                  <a:pt x="12476480" y="9184639"/>
                  <a:pt x="12598400" y="9387839"/>
                  <a:pt x="12598400" y="9631680"/>
                </a:cubicBezTo>
                <a:cubicBezTo>
                  <a:pt x="12557760" y="10241280"/>
                  <a:pt x="12070080" y="10647680"/>
                  <a:pt x="11785600" y="10891520"/>
                </a:cubicBezTo>
                <a:cubicBezTo>
                  <a:pt x="11826240" y="11054080"/>
                  <a:pt x="11826240" y="11379200"/>
                  <a:pt x="11785600" y="11623039"/>
                </a:cubicBezTo>
                <a:cubicBezTo>
                  <a:pt x="11541760" y="12598400"/>
                  <a:pt x="10078720" y="13004800"/>
                  <a:pt x="7721600" y="13004800"/>
                </a:cubicBezTo>
                <a:close/>
                <a:moveTo>
                  <a:pt x="1381760" y="11257280"/>
                </a:moveTo>
                <a:cubicBezTo>
                  <a:pt x="2844800" y="11379200"/>
                  <a:pt x="3616960" y="11541760"/>
                  <a:pt x="4023360" y="11866880"/>
                </a:cubicBezTo>
                <a:cubicBezTo>
                  <a:pt x="4348480" y="12110720"/>
                  <a:pt x="4307840" y="12192000"/>
                  <a:pt x="7721600" y="12192000"/>
                </a:cubicBezTo>
                <a:cubicBezTo>
                  <a:pt x="8778240" y="12192000"/>
                  <a:pt x="10810240" y="12151360"/>
                  <a:pt x="10972800" y="11419840"/>
                </a:cubicBezTo>
                <a:cubicBezTo>
                  <a:pt x="11054080" y="11135360"/>
                  <a:pt x="10728960" y="10850880"/>
                  <a:pt x="10728960" y="10850880"/>
                </a:cubicBezTo>
                <a:cubicBezTo>
                  <a:pt x="10647680" y="10647680"/>
                  <a:pt x="10728960" y="10403840"/>
                  <a:pt x="10932160" y="10322561"/>
                </a:cubicBezTo>
                <a:cubicBezTo>
                  <a:pt x="10932160" y="10322561"/>
                  <a:pt x="11744960" y="10038080"/>
                  <a:pt x="11744960" y="9591041"/>
                </a:cubicBezTo>
                <a:cubicBezTo>
                  <a:pt x="11744960" y="9306561"/>
                  <a:pt x="11541760" y="9144001"/>
                  <a:pt x="11541760" y="9103361"/>
                </a:cubicBezTo>
                <a:cubicBezTo>
                  <a:pt x="11419840" y="8900161"/>
                  <a:pt x="11460480" y="8656320"/>
                  <a:pt x="11663680" y="8534401"/>
                </a:cubicBezTo>
                <a:cubicBezTo>
                  <a:pt x="11663680" y="8534401"/>
                  <a:pt x="12191999" y="8209281"/>
                  <a:pt x="12191999" y="7762241"/>
                </a:cubicBezTo>
                <a:cubicBezTo>
                  <a:pt x="12191999" y="7437121"/>
                  <a:pt x="11744959" y="7193281"/>
                  <a:pt x="11704319" y="7152641"/>
                </a:cubicBezTo>
                <a:cubicBezTo>
                  <a:pt x="11623039" y="7112001"/>
                  <a:pt x="11541759" y="6990081"/>
                  <a:pt x="11501119" y="6868161"/>
                </a:cubicBezTo>
                <a:cubicBezTo>
                  <a:pt x="11460479" y="6746241"/>
                  <a:pt x="11501119" y="6624320"/>
                  <a:pt x="11582399" y="6543041"/>
                </a:cubicBezTo>
                <a:cubicBezTo>
                  <a:pt x="11582399" y="6543041"/>
                  <a:pt x="11785599" y="6217921"/>
                  <a:pt x="11785599" y="5892801"/>
                </a:cubicBezTo>
                <a:cubicBezTo>
                  <a:pt x="11785599" y="5242561"/>
                  <a:pt x="11054080" y="5201921"/>
                  <a:pt x="10891519" y="5201921"/>
                </a:cubicBezTo>
                <a:cubicBezTo>
                  <a:pt x="9875519" y="5201921"/>
                  <a:pt x="7233919" y="5201921"/>
                  <a:pt x="7233919" y="5201921"/>
                </a:cubicBezTo>
                <a:cubicBezTo>
                  <a:pt x="7111999" y="5201921"/>
                  <a:pt x="6949439" y="5120641"/>
                  <a:pt x="6908799" y="5039361"/>
                </a:cubicBezTo>
                <a:cubicBezTo>
                  <a:pt x="6827519" y="4917441"/>
                  <a:pt x="6827519" y="4795521"/>
                  <a:pt x="6868159" y="4673601"/>
                </a:cubicBezTo>
                <a:cubicBezTo>
                  <a:pt x="7274559" y="3535681"/>
                  <a:pt x="7477759" y="1747521"/>
                  <a:pt x="7111999" y="1137921"/>
                </a:cubicBezTo>
                <a:cubicBezTo>
                  <a:pt x="7030720" y="975360"/>
                  <a:pt x="6990080" y="812800"/>
                  <a:pt x="6583680" y="812800"/>
                </a:cubicBezTo>
                <a:cubicBezTo>
                  <a:pt x="6543040" y="812800"/>
                  <a:pt x="6380480" y="853440"/>
                  <a:pt x="6258560" y="1178560"/>
                </a:cubicBezTo>
                <a:cubicBezTo>
                  <a:pt x="4917440" y="4429760"/>
                  <a:pt x="2885440" y="6299200"/>
                  <a:pt x="1219200" y="6461760"/>
                </a:cubicBezTo>
                <a:cubicBezTo>
                  <a:pt x="1056640" y="6786880"/>
                  <a:pt x="812800" y="7477760"/>
                  <a:pt x="812800" y="8696960"/>
                </a:cubicBezTo>
                <a:cubicBezTo>
                  <a:pt x="812800" y="9997440"/>
                  <a:pt x="1219200" y="10932160"/>
                  <a:pt x="1381760" y="1125728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文本框 15"/>
          <p:cNvSpPr txBox="1"/>
          <p:nvPr>
            <p:custDataLst>
              <p:tags r:id="rId6"/>
            </p:custDataLst>
          </p:nvPr>
        </p:nvSpPr>
        <p:spPr>
          <a:xfrm>
            <a:off x="6158230" y="3674745"/>
            <a:ext cx="3495040" cy="577850"/>
          </a:xfrm>
          <a:prstGeom prst="rect">
            <a:avLst/>
          </a:prstGeom>
          <a:noFill/>
          <a:ln>
            <a:noFill/>
          </a:ln>
        </p:spPr>
        <p:txBody>
          <a:bodyPr wrap="square" lIns="101600" tIns="38100" rIns="63500" bIns="3810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zh-CN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学习目标：</a:t>
            </a:r>
            <a:endParaRPr lang="zh-CN" altLang="zh-CN" sz="36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</a:pPr>
            <a:endParaRPr lang="zh-CN" altLang="zh-CN" sz="36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7"/>
            </p:custDataLst>
          </p:nvPr>
        </p:nvSpPr>
        <p:spPr>
          <a:xfrm>
            <a:off x="6059805" y="4154170"/>
            <a:ext cx="5288915" cy="17570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到课程结束时，学生将学会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：</a:t>
            </a:r>
          </a:p>
          <a:p>
            <a:pPr algn="just"/>
            <a:r>
              <a:rPr lang="en-US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zh-CN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魔方的基本结构和组成部分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基本的魔方转动方法和公式。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zh-CN" sz="2400" b="1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还原魔方的步骤和策略。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2400" kern="100" spc="120" dirty="0">
              <a:solidFill>
                <a:srgbClr val="000000">
                  <a:lumMod val="50000"/>
                  <a:lumOff val="50000"/>
                </a:srgb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>
            <p:custDataLst>
              <p:tags r:id="rId8"/>
            </p:custDataLst>
          </p:nvPr>
        </p:nvSpPr>
        <p:spPr>
          <a:xfrm>
            <a:off x="5668503" y="4154045"/>
            <a:ext cx="489898" cy="489898"/>
          </a:xfrm>
          <a:prstGeom prst="ellipse">
            <a:avLst/>
          </a:prstGeom>
          <a:solidFill>
            <a:srgbClr val="1E6BC5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A-图片 3" descr="几何拼接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/>
          <a:srcRect l="9867" r="9867"/>
          <a:stretch>
            <a:fillRect/>
          </a:stretch>
        </p:blipFill>
        <p:spPr>
          <a:xfrm>
            <a:off x="1535836" y="-4929196"/>
            <a:ext cx="190503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" name="PA-图片 5" descr="剪纸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rcRect t="6293" b="6293"/>
          <a:stretch>
            <a:fillRect/>
          </a:stretch>
        </p:blipFill>
        <p:spPr>
          <a:xfrm>
            <a:off x="1535836" y="-2722136"/>
            <a:ext cx="190500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7" name="PA_ImportSvg_636886300124129038"/>
          <p:cNvSpPr/>
          <p:nvPr>
            <p:custDataLst>
              <p:tags r:id="rId11"/>
            </p:custDataLst>
          </p:nvPr>
        </p:nvSpPr>
        <p:spPr>
          <a:xfrm>
            <a:off x="5766911" y="4252476"/>
            <a:ext cx="293082" cy="293082"/>
          </a:xfrm>
          <a:custGeom>
            <a:avLst/>
            <a:gdLst/>
            <a:ahLst/>
            <a:cxnLst/>
            <a:rect l="l" t="t" r="r" b="b"/>
            <a:pathLst>
              <a:path w="13004801" h="13004801">
                <a:moveTo>
                  <a:pt x="7721600" y="13004800"/>
                </a:moveTo>
                <a:cubicBezTo>
                  <a:pt x="4023360" y="13004800"/>
                  <a:pt x="4023360" y="12842240"/>
                  <a:pt x="3535680" y="12517120"/>
                </a:cubicBezTo>
                <a:cubicBezTo>
                  <a:pt x="3291840" y="12354560"/>
                  <a:pt x="2844800" y="12192000"/>
                  <a:pt x="1178560" y="12110720"/>
                </a:cubicBezTo>
                <a:cubicBezTo>
                  <a:pt x="1056640" y="12110720"/>
                  <a:pt x="934720" y="12070080"/>
                  <a:pt x="853440" y="11948160"/>
                </a:cubicBezTo>
                <a:cubicBezTo>
                  <a:pt x="853440" y="11907520"/>
                  <a:pt x="0" y="10688320"/>
                  <a:pt x="0" y="8737600"/>
                </a:cubicBezTo>
                <a:cubicBezTo>
                  <a:pt x="0" y="6827520"/>
                  <a:pt x="609600" y="5933440"/>
                  <a:pt x="609600" y="5892800"/>
                </a:cubicBezTo>
                <a:cubicBezTo>
                  <a:pt x="690880" y="5770880"/>
                  <a:pt x="812800" y="5689600"/>
                  <a:pt x="975360" y="5689600"/>
                </a:cubicBezTo>
                <a:cubicBezTo>
                  <a:pt x="2357120" y="5689600"/>
                  <a:pt x="4267200" y="3942080"/>
                  <a:pt x="5527040" y="894080"/>
                </a:cubicBezTo>
                <a:cubicBezTo>
                  <a:pt x="5730240" y="365760"/>
                  <a:pt x="5770880" y="0"/>
                  <a:pt x="6583680" y="0"/>
                </a:cubicBezTo>
                <a:cubicBezTo>
                  <a:pt x="7030720" y="0"/>
                  <a:pt x="7559040" y="325120"/>
                  <a:pt x="7802880" y="772160"/>
                </a:cubicBezTo>
                <a:cubicBezTo>
                  <a:pt x="8331200" y="1625600"/>
                  <a:pt x="8046720" y="3495040"/>
                  <a:pt x="7802880" y="4511040"/>
                </a:cubicBezTo>
                <a:cubicBezTo>
                  <a:pt x="8656320" y="4511040"/>
                  <a:pt x="10160000" y="4511040"/>
                  <a:pt x="10891520" y="4511040"/>
                </a:cubicBezTo>
                <a:cubicBezTo>
                  <a:pt x="11907520" y="4511040"/>
                  <a:pt x="12557761" y="5120640"/>
                  <a:pt x="12598400" y="5974080"/>
                </a:cubicBezTo>
                <a:cubicBezTo>
                  <a:pt x="12598400" y="6258559"/>
                  <a:pt x="12557760" y="6624320"/>
                  <a:pt x="12476480" y="6827520"/>
                </a:cubicBezTo>
                <a:cubicBezTo>
                  <a:pt x="12679680" y="7030720"/>
                  <a:pt x="12964161" y="7396480"/>
                  <a:pt x="13004800" y="7802880"/>
                </a:cubicBezTo>
                <a:cubicBezTo>
                  <a:pt x="13004800" y="8371839"/>
                  <a:pt x="12639040" y="8778239"/>
                  <a:pt x="12435840" y="9022080"/>
                </a:cubicBezTo>
                <a:cubicBezTo>
                  <a:pt x="12476480" y="9184639"/>
                  <a:pt x="12598400" y="9387839"/>
                  <a:pt x="12598400" y="9631680"/>
                </a:cubicBezTo>
                <a:cubicBezTo>
                  <a:pt x="12557760" y="10241280"/>
                  <a:pt x="12070080" y="10647680"/>
                  <a:pt x="11785600" y="10891520"/>
                </a:cubicBezTo>
                <a:cubicBezTo>
                  <a:pt x="11826240" y="11054080"/>
                  <a:pt x="11826240" y="11379200"/>
                  <a:pt x="11785600" y="11623039"/>
                </a:cubicBezTo>
                <a:cubicBezTo>
                  <a:pt x="11541760" y="12598400"/>
                  <a:pt x="10078720" y="13004800"/>
                  <a:pt x="7721600" y="13004800"/>
                </a:cubicBezTo>
                <a:close/>
                <a:moveTo>
                  <a:pt x="1381760" y="11257280"/>
                </a:moveTo>
                <a:cubicBezTo>
                  <a:pt x="2844800" y="11379200"/>
                  <a:pt x="3616960" y="11541760"/>
                  <a:pt x="4023360" y="11866880"/>
                </a:cubicBezTo>
                <a:cubicBezTo>
                  <a:pt x="4348480" y="12110720"/>
                  <a:pt x="4307840" y="12192000"/>
                  <a:pt x="7721600" y="12192000"/>
                </a:cubicBezTo>
                <a:cubicBezTo>
                  <a:pt x="8778240" y="12192000"/>
                  <a:pt x="10810240" y="12151360"/>
                  <a:pt x="10972800" y="11419840"/>
                </a:cubicBezTo>
                <a:cubicBezTo>
                  <a:pt x="11054080" y="11135360"/>
                  <a:pt x="10728960" y="10850880"/>
                  <a:pt x="10728960" y="10850880"/>
                </a:cubicBezTo>
                <a:cubicBezTo>
                  <a:pt x="10647680" y="10647680"/>
                  <a:pt x="10728960" y="10403840"/>
                  <a:pt x="10932160" y="10322561"/>
                </a:cubicBezTo>
                <a:cubicBezTo>
                  <a:pt x="10932160" y="10322561"/>
                  <a:pt x="11744960" y="10038080"/>
                  <a:pt x="11744960" y="9591041"/>
                </a:cubicBezTo>
                <a:cubicBezTo>
                  <a:pt x="11744960" y="9306561"/>
                  <a:pt x="11541760" y="9144001"/>
                  <a:pt x="11541760" y="9103361"/>
                </a:cubicBezTo>
                <a:cubicBezTo>
                  <a:pt x="11419840" y="8900161"/>
                  <a:pt x="11460480" y="8656320"/>
                  <a:pt x="11663680" y="8534401"/>
                </a:cubicBezTo>
                <a:cubicBezTo>
                  <a:pt x="11663680" y="8534401"/>
                  <a:pt x="12191999" y="8209281"/>
                  <a:pt x="12191999" y="7762241"/>
                </a:cubicBezTo>
                <a:cubicBezTo>
                  <a:pt x="12191999" y="7437121"/>
                  <a:pt x="11744959" y="7193281"/>
                  <a:pt x="11704319" y="7152641"/>
                </a:cubicBezTo>
                <a:cubicBezTo>
                  <a:pt x="11623039" y="7112001"/>
                  <a:pt x="11541759" y="6990081"/>
                  <a:pt x="11501119" y="6868161"/>
                </a:cubicBezTo>
                <a:cubicBezTo>
                  <a:pt x="11460479" y="6746241"/>
                  <a:pt x="11501119" y="6624320"/>
                  <a:pt x="11582399" y="6543041"/>
                </a:cubicBezTo>
                <a:cubicBezTo>
                  <a:pt x="11582399" y="6543041"/>
                  <a:pt x="11785599" y="6217921"/>
                  <a:pt x="11785599" y="5892801"/>
                </a:cubicBezTo>
                <a:cubicBezTo>
                  <a:pt x="11785599" y="5242561"/>
                  <a:pt x="11054080" y="5201921"/>
                  <a:pt x="10891519" y="5201921"/>
                </a:cubicBezTo>
                <a:cubicBezTo>
                  <a:pt x="9875519" y="5201921"/>
                  <a:pt x="7233919" y="5201921"/>
                  <a:pt x="7233919" y="5201921"/>
                </a:cubicBezTo>
                <a:cubicBezTo>
                  <a:pt x="7111999" y="5201921"/>
                  <a:pt x="6949439" y="5120641"/>
                  <a:pt x="6908799" y="5039361"/>
                </a:cubicBezTo>
                <a:cubicBezTo>
                  <a:pt x="6827519" y="4917441"/>
                  <a:pt x="6827519" y="4795521"/>
                  <a:pt x="6868159" y="4673601"/>
                </a:cubicBezTo>
                <a:cubicBezTo>
                  <a:pt x="7274559" y="3535681"/>
                  <a:pt x="7477759" y="1747521"/>
                  <a:pt x="7111999" y="1137921"/>
                </a:cubicBezTo>
                <a:cubicBezTo>
                  <a:pt x="7030720" y="975360"/>
                  <a:pt x="6990080" y="812800"/>
                  <a:pt x="6583680" y="812800"/>
                </a:cubicBezTo>
                <a:cubicBezTo>
                  <a:pt x="6543040" y="812800"/>
                  <a:pt x="6380480" y="853440"/>
                  <a:pt x="6258560" y="1178560"/>
                </a:cubicBezTo>
                <a:cubicBezTo>
                  <a:pt x="4917440" y="4429760"/>
                  <a:pt x="2885440" y="6299200"/>
                  <a:pt x="1219200" y="6461760"/>
                </a:cubicBezTo>
                <a:cubicBezTo>
                  <a:pt x="1056640" y="6786880"/>
                  <a:pt x="812800" y="7477760"/>
                  <a:pt x="812800" y="8696960"/>
                </a:cubicBezTo>
                <a:cubicBezTo>
                  <a:pt x="812800" y="9997440"/>
                  <a:pt x="1219200" y="10932160"/>
                  <a:pt x="1381760" y="1125728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" name="PA-图片 3" descr="C:\Users\38643\Desktop\OIP-C.jpgOIP-C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rcRect l="4114" r="4114"/>
          <a:stretch>
            <a:fillRect/>
          </a:stretch>
        </p:blipFill>
        <p:spPr>
          <a:xfrm>
            <a:off x="1535836" y="-515076"/>
            <a:ext cx="190503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4" name="PA-图片 3" descr="C:\Users\38643\Desktop\3285978833_681293279.jpg3285978833_68129327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/>
          <a:srcRect/>
          <a:stretch>
            <a:fillRect/>
          </a:stretch>
        </p:blipFill>
        <p:spPr>
          <a:xfrm>
            <a:off x="804681" y="1691984"/>
            <a:ext cx="3367341" cy="3367341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PA-图片 3" descr="C:\Users\38643\Desktop\201601261302296414.jpg20160126130229641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1535836" y="5361355"/>
            <a:ext cx="190503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6" name="PA-图片 3" descr="C:\Users\38643\Desktop\1968270011_1742542577.jpg1968270011_174254257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3"/>
          <a:srcRect/>
          <a:stretch>
            <a:fillRect/>
          </a:stretch>
        </p:blipFill>
        <p:spPr>
          <a:xfrm>
            <a:off x="1535836" y="7568416"/>
            <a:ext cx="190503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9" name="PA-图片 3" descr="C:\Users\38643\Desktop\2561195972_1180587119.jpg2561195972_118058711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4"/>
          <a:srcRect l="13933" r="13933"/>
          <a:stretch>
            <a:fillRect/>
          </a:stretch>
        </p:blipFill>
        <p:spPr>
          <a:xfrm>
            <a:off x="1535836" y="9775478"/>
            <a:ext cx="1905030" cy="1905030"/>
          </a:xfrm>
          <a:prstGeom prst="ellipse">
            <a:avLst/>
          </a:prstGeom>
          <a:ln w="50800">
            <a:solidFill>
              <a:sysClr val="window" lastClr="FFFFFF"/>
            </a:solidFill>
          </a:ln>
          <a:effectLst>
            <a:outerShdw blurRad="127000" dist="38100" dir="5400000" algn="ctr" rotWithShape="0">
              <a:srgbClr val="000000">
                <a:alpha val="20000"/>
              </a:srgb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00"/>
                            </p:stCondLst>
                            <p:childTnLst>
                              <p:par>
                                <p:cTn id="16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144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6000"/>
                            </p:stCondLst>
                            <p:childTnLst>
                              <p:par>
                                <p:cTn id="24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8000"/>
                            </p:stCondLst>
                            <p:childTnLst>
                              <p:par>
                                <p:cTn id="31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9000"/>
                            </p:stCondLst>
                            <p:childTnLst>
                              <p:par>
                                <p:cTn id="34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144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3000"/>
                            </p:stCondLst>
                            <p:childTnLst>
                              <p:par>
                                <p:cTn id="49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56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60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7000"/>
                            </p:stCondLst>
                            <p:childTnLst>
                              <p:par>
                                <p:cTn id="63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67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19000"/>
                            </p:stCondLst>
                            <p:childTnLst>
                              <p:par>
                                <p:cTn id="70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144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74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8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22000"/>
                            </p:stCondLst>
                            <p:childTnLst>
                              <p:par>
                                <p:cTn id="8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23000"/>
                            </p:stCondLst>
                            <p:childTnLst>
                              <p:par>
                                <p:cTn id="85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24000"/>
                            </p:stCondLst>
                            <p:childTnLst>
                              <p:par>
                                <p:cTn id="88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25000"/>
                            </p:stCondLst>
                            <p:childTnLst>
                              <p:par>
                                <p:cTn id="92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26000"/>
                            </p:stCondLst>
                            <p:childTnLst>
                              <p:par>
                                <p:cTn id="96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144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27000"/>
                            </p:stCondLst>
                            <p:childTnLst>
                              <p:par>
                                <p:cTn id="99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28000"/>
                            </p:stCondLst>
                            <p:childTnLst>
                              <p:par>
                                <p:cTn id="103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29000"/>
                            </p:stCondLst>
                            <p:childTnLst>
                              <p:par>
                                <p:cTn id="106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10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31000"/>
                            </p:stCondLst>
                            <p:childTnLst>
                              <p:par>
                                <p:cTn id="114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500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17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1.07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32000"/>
                            </p:stCondLst>
                            <p:childTnLst>
                              <p:par>
                                <p:cTn id="11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.8223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7157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8568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750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6436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33000"/>
                            </p:stCondLst>
                            <p:childTnLst>
                              <p:par>
                                <p:cTn id="121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1441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1.3125"/>
                                          </p:val>
                                        </p:tav>
                                        <p:tav tm="55000">
                                          <p:val>
                                            <p:fltVal val="1.3125"/>
                                          </p:val>
                                        </p:tav>
                                        <p:tav tm="60000">
                                          <p:val>
                                            <p:fltVal val="0.2041"/>
                                          </p:val>
                                        </p:tav>
                                        <p:tav tm="100000">
                                          <p:val>
                                            <p:fltVal val="0.20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fltVal val="1.27778"/>
                                          </p:val>
                                        </p:tav>
                                        <p:tav tm="50000">
                                          <p:val>
                                            <p:fltVal val="1.27778"/>
                                          </p:val>
                                        </p:tav>
                                        <p:tav tm="55000">
                                          <p:val>
                                            <p:fltVal val="-0.27778"/>
                                          </p:val>
                                        </p:tav>
                                        <p:tav tm="60000">
                                          <p:val>
                                            <p:fltVal val="-0.27778"/>
                                          </p:val>
                                        </p:tav>
                                        <p:tav tm="100000">
                                          <p:val>
                                            <p:fltVal val="-0.5798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23183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46366e-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3.97364e-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4284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11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21322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3218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1" grpId="0" animBg="1"/>
      <p:bldP spid="50" grpId="0" animBg="1"/>
      <p:bldP spid="54" grpId="0"/>
      <p:bldP spid="55" grpId="0"/>
      <p:bldP spid="5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610E1F-C405-E839-027D-41AC47090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32" y="495592"/>
            <a:ext cx="3081843" cy="32116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187C1A-E93F-A66F-BB3B-31DABAC90BA5}"/>
              </a:ext>
            </a:extLst>
          </p:cNvPr>
          <p:cNvSpPr txBox="1"/>
          <p:nvPr/>
        </p:nvSpPr>
        <p:spPr>
          <a:xfrm>
            <a:off x="4551059" y="1179646"/>
            <a:ext cx="3860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成功还原第二层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AB1B49-7392-6512-2152-98C2ADF7BFDC}"/>
              </a:ext>
            </a:extLst>
          </p:cNvPr>
          <p:cNvSpPr txBox="1"/>
          <p:nvPr/>
        </p:nvSpPr>
        <p:spPr>
          <a:xfrm>
            <a:off x="1265153" y="4878307"/>
            <a:ext cx="6118102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最后，运用转换机实现第三层棱块的复原，角块的复原）。</a:t>
            </a:r>
          </a:p>
        </p:txBody>
      </p:sp>
    </p:spTree>
    <p:extLst>
      <p:ext uri="{BB962C8B-B14F-4D97-AF65-F5344CB8AC3E}">
        <p14:creationId xmlns:p14="http://schemas.microsoft.com/office/powerpoint/2010/main" val="17826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875448" y="4873571"/>
            <a:ext cx="1231900" cy="31115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875180" y="3311066"/>
            <a:ext cx="1524000" cy="661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76200" algn="l"/>
                <a:tab pos="546100" algn="l"/>
              </a:tabLst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打乱中心块</a:t>
            </a:r>
            <a:endParaRPr lang="en-US" altLang="zh-CN" sz="2400" dirty="0"/>
          </a:p>
          <a:p>
            <a:pPr>
              <a:lnSpc>
                <a:spcPts val="2400"/>
              </a:lnSpc>
              <a:tabLst>
                <a:tab pos="76200" algn="l"/>
                <a:tab pos="546100" algn="l"/>
              </a:tabLst>
            </a:pPr>
            <a:endParaRPr lang="zh-CN" altLang="en-US" sz="24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lt"/>
            </a:endParaRPr>
          </a:p>
        </p:txBody>
      </p:sp>
      <p:cxnSp>
        <p:nvCxnSpPr>
          <p:cNvPr id="28" name="直接连接符 87"/>
          <p:cNvCxnSpPr/>
          <p:nvPr/>
        </p:nvCxnSpPr>
        <p:spPr>
          <a:xfrm>
            <a:off x="5249781" y="3840426"/>
            <a:ext cx="4832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7"/>
          <p:cNvSpPr>
            <a:spLocks noEditPoints="1"/>
          </p:cNvSpPr>
          <p:nvPr/>
        </p:nvSpPr>
        <p:spPr bwMode="auto">
          <a:xfrm>
            <a:off x="5242796" y="2694886"/>
            <a:ext cx="497205" cy="501015"/>
          </a:xfrm>
          <a:custGeom>
            <a:avLst/>
            <a:gdLst>
              <a:gd name="T0" fmla="*/ 2 w 68"/>
              <a:gd name="T1" fmla="*/ 0 h 68"/>
              <a:gd name="T2" fmla="*/ 0 w 68"/>
              <a:gd name="T3" fmla="*/ 66 h 68"/>
              <a:gd name="T4" fmla="*/ 65 w 68"/>
              <a:gd name="T5" fmla="*/ 68 h 68"/>
              <a:gd name="T6" fmla="*/ 68 w 68"/>
              <a:gd name="T7" fmla="*/ 3 h 68"/>
              <a:gd name="T8" fmla="*/ 17 w 68"/>
              <a:gd name="T9" fmla="*/ 63 h 68"/>
              <a:gd name="T10" fmla="*/ 5 w 68"/>
              <a:gd name="T11" fmla="*/ 63 h 68"/>
              <a:gd name="T12" fmla="*/ 9 w 68"/>
              <a:gd name="T13" fmla="*/ 58 h 68"/>
              <a:gd name="T14" fmla="*/ 9 w 68"/>
              <a:gd name="T15" fmla="*/ 53 h 68"/>
              <a:gd name="T16" fmla="*/ 5 w 68"/>
              <a:gd name="T17" fmla="*/ 44 h 68"/>
              <a:gd name="T18" fmla="*/ 11 w 68"/>
              <a:gd name="T19" fmla="*/ 41 h 68"/>
              <a:gd name="T20" fmla="*/ 5 w 68"/>
              <a:gd name="T21" fmla="*/ 39 h 68"/>
              <a:gd name="T22" fmla="*/ 9 w 68"/>
              <a:gd name="T23" fmla="*/ 30 h 68"/>
              <a:gd name="T24" fmla="*/ 9 w 68"/>
              <a:gd name="T25" fmla="*/ 25 h 68"/>
              <a:gd name="T26" fmla="*/ 5 w 68"/>
              <a:gd name="T27" fmla="*/ 16 h 68"/>
              <a:gd name="T28" fmla="*/ 11 w 68"/>
              <a:gd name="T29" fmla="*/ 13 h 68"/>
              <a:gd name="T30" fmla="*/ 5 w 68"/>
              <a:gd name="T31" fmla="*/ 10 h 68"/>
              <a:gd name="T32" fmla="*/ 17 w 68"/>
              <a:gd name="T33" fmla="*/ 5 h 68"/>
              <a:gd name="T34" fmla="*/ 63 w 68"/>
              <a:gd name="T35" fmla="*/ 63 h 68"/>
              <a:gd name="T36" fmla="*/ 20 w 68"/>
              <a:gd name="T37" fmla="*/ 63 h 68"/>
              <a:gd name="T38" fmla="*/ 63 w 68"/>
              <a:gd name="T39" fmla="*/ 5 h 68"/>
              <a:gd name="T40" fmla="*/ 31 w 68"/>
              <a:gd name="T41" fmla="*/ 49 h 68"/>
              <a:gd name="T42" fmla="*/ 52 w 68"/>
              <a:gd name="T43" fmla="*/ 49 h 68"/>
              <a:gd name="T44" fmla="*/ 54 w 68"/>
              <a:gd name="T45" fmla="*/ 46 h 68"/>
              <a:gd name="T46" fmla="*/ 51 w 68"/>
              <a:gd name="T47" fmla="*/ 40 h 68"/>
              <a:gd name="T48" fmla="*/ 48 w 68"/>
              <a:gd name="T49" fmla="*/ 38 h 68"/>
              <a:gd name="T50" fmla="*/ 51 w 68"/>
              <a:gd name="T51" fmla="*/ 30 h 68"/>
              <a:gd name="T52" fmla="*/ 41 w 68"/>
              <a:gd name="T53" fmla="*/ 21 h 68"/>
              <a:gd name="T54" fmla="*/ 31 w 68"/>
              <a:gd name="T55" fmla="*/ 30 h 68"/>
              <a:gd name="T56" fmla="*/ 35 w 68"/>
              <a:gd name="T57" fmla="*/ 38 h 68"/>
              <a:gd name="T58" fmla="*/ 30 w 68"/>
              <a:gd name="T59" fmla="*/ 42 h 68"/>
              <a:gd name="T60" fmla="*/ 29 w 68"/>
              <a:gd name="T61" fmla="*/ 48 h 68"/>
              <a:gd name="T62" fmla="*/ 37 w 68"/>
              <a:gd name="T63" fmla="*/ 26 h 68"/>
              <a:gd name="T64" fmla="*/ 41 w 68"/>
              <a:gd name="T65" fmla="*/ 24 h 68"/>
              <a:gd name="T66" fmla="*/ 48 w 68"/>
              <a:gd name="T67" fmla="*/ 30 h 68"/>
              <a:gd name="T68" fmla="*/ 41 w 68"/>
              <a:gd name="T69" fmla="*/ 37 h 68"/>
              <a:gd name="T70" fmla="*/ 37 w 68"/>
              <a:gd name="T71" fmla="*/ 35 h 68"/>
              <a:gd name="T72" fmla="*/ 37 w 68"/>
              <a:gd name="T73" fmla="*/ 26 h 68"/>
              <a:gd name="T74" fmla="*/ 32 w 68"/>
              <a:gd name="T75" fmla="*/ 46 h 68"/>
              <a:gd name="T76" fmla="*/ 34 w 68"/>
              <a:gd name="T77" fmla="*/ 42 h 68"/>
              <a:gd name="T78" fmla="*/ 45 w 68"/>
              <a:gd name="T79" fmla="*/ 40 h 68"/>
              <a:gd name="T80" fmla="*/ 49 w 68"/>
              <a:gd name="T81" fmla="*/ 42 h 68"/>
              <a:gd name="T82" fmla="*/ 51 w 68"/>
              <a:gd name="T83" fmla="*/ 46 h 68"/>
              <a:gd name="T84" fmla="*/ 32 w 68"/>
              <a:gd name="T85" fmla="*/ 4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" h="68">
                <a:moveTo>
                  <a:pt x="6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65" y="68"/>
                  <a:pt x="65" y="68"/>
                  <a:pt x="65" y="68"/>
                </a:cubicBezTo>
                <a:cubicBezTo>
                  <a:pt x="67" y="68"/>
                  <a:pt x="68" y="67"/>
                  <a:pt x="68" y="66"/>
                </a:cubicBezTo>
                <a:cubicBezTo>
                  <a:pt x="68" y="3"/>
                  <a:pt x="68" y="3"/>
                  <a:pt x="68" y="3"/>
                </a:cubicBezTo>
                <a:cubicBezTo>
                  <a:pt x="68" y="1"/>
                  <a:pt x="67" y="0"/>
                  <a:pt x="65" y="0"/>
                </a:cubicBezTo>
                <a:close/>
                <a:moveTo>
                  <a:pt x="17" y="63"/>
                </a:moveTo>
                <a:cubicBezTo>
                  <a:pt x="17" y="63"/>
                  <a:pt x="17" y="63"/>
                  <a:pt x="17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58"/>
                  <a:pt x="5" y="58"/>
                  <a:pt x="5" y="58"/>
                </a:cubicBezTo>
                <a:cubicBezTo>
                  <a:pt x="9" y="58"/>
                  <a:pt x="9" y="58"/>
                  <a:pt x="9" y="58"/>
                </a:cubicBezTo>
                <a:cubicBezTo>
                  <a:pt x="10" y="58"/>
                  <a:pt x="11" y="57"/>
                  <a:pt x="11" y="55"/>
                </a:cubicBezTo>
                <a:cubicBezTo>
                  <a:pt x="11" y="54"/>
                  <a:pt x="10" y="53"/>
                  <a:pt x="9" y="53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44"/>
                  <a:pt x="5" y="44"/>
                  <a:pt x="5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10" y="44"/>
                  <a:pt x="11" y="43"/>
                  <a:pt x="11" y="41"/>
                </a:cubicBezTo>
                <a:cubicBezTo>
                  <a:pt x="11" y="40"/>
                  <a:pt x="10" y="39"/>
                  <a:pt x="9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30"/>
                  <a:pt x="5" y="30"/>
                  <a:pt x="5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10" y="30"/>
                  <a:pt x="11" y="29"/>
                  <a:pt x="11" y="27"/>
                </a:cubicBezTo>
                <a:cubicBezTo>
                  <a:pt x="11" y="26"/>
                  <a:pt x="10" y="25"/>
                  <a:pt x="9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16"/>
                  <a:pt x="5" y="16"/>
                  <a:pt x="5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10" y="16"/>
                  <a:pt x="11" y="15"/>
                  <a:pt x="11" y="13"/>
                </a:cubicBezTo>
                <a:cubicBezTo>
                  <a:pt x="11" y="12"/>
                  <a:pt x="10" y="10"/>
                  <a:pt x="9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5"/>
                  <a:pt x="5" y="5"/>
                  <a:pt x="5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3"/>
                  <a:pt x="17" y="63"/>
                  <a:pt x="17" y="63"/>
                </a:cubicBezTo>
                <a:close/>
                <a:moveTo>
                  <a:pt x="63" y="63"/>
                </a:moveTo>
                <a:cubicBezTo>
                  <a:pt x="63" y="63"/>
                  <a:pt x="63" y="63"/>
                  <a:pt x="63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5"/>
                  <a:pt x="20" y="5"/>
                  <a:pt x="20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63"/>
                  <a:pt x="63" y="63"/>
                  <a:pt x="63" y="63"/>
                </a:cubicBezTo>
                <a:close/>
                <a:moveTo>
                  <a:pt x="31" y="49"/>
                </a:moveTo>
                <a:cubicBezTo>
                  <a:pt x="31" y="49"/>
                  <a:pt x="31" y="49"/>
                  <a:pt x="31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3" y="49"/>
                  <a:pt x="54" y="49"/>
                  <a:pt x="54" y="48"/>
                </a:cubicBezTo>
                <a:cubicBezTo>
                  <a:pt x="54" y="46"/>
                  <a:pt x="54" y="46"/>
                  <a:pt x="54" y="46"/>
                </a:cubicBezTo>
                <a:cubicBezTo>
                  <a:pt x="54" y="44"/>
                  <a:pt x="53" y="43"/>
                  <a:pt x="53" y="42"/>
                </a:cubicBezTo>
                <a:cubicBezTo>
                  <a:pt x="53" y="41"/>
                  <a:pt x="52" y="40"/>
                  <a:pt x="51" y="40"/>
                </a:cubicBezTo>
                <a:cubicBezTo>
                  <a:pt x="50" y="39"/>
                  <a:pt x="50" y="38"/>
                  <a:pt x="48" y="38"/>
                </a:cubicBezTo>
                <a:cubicBezTo>
                  <a:pt x="48" y="38"/>
                  <a:pt x="48" y="38"/>
                  <a:pt x="48" y="38"/>
                </a:cubicBezTo>
                <a:cubicBezTo>
                  <a:pt x="48" y="37"/>
                  <a:pt x="48" y="37"/>
                  <a:pt x="48" y="37"/>
                </a:cubicBezTo>
                <a:cubicBezTo>
                  <a:pt x="50" y="36"/>
                  <a:pt x="51" y="33"/>
                  <a:pt x="51" y="30"/>
                </a:cubicBezTo>
                <a:cubicBezTo>
                  <a:pt x="51" y="28"/>
                  <a:pt x="50" y="25"/>
                  <a:pt x="48" y="23"/>
                </a:cubicBezTo>
                <a:cubicBezTo>
                  <a:pt x="47" y="22"/>
                  <a:pt x="44" y="21"/>
                  <a:pt x="41" y="21"/>
                </a:cubicBezTo>
                <a:cubicBezTo>
                  <a:pt x="39" y="21"/>
                  <a:pt x="36" y="22"/>
                  <a:pt x="34" y="23"/>
                </a:cubicBezTo>
                <a:cubicBezTo>
                  <a:pt x="33" y="25"/>
                  <a:pt x="31" y="28"/>
                  <a:pt x="31" y="30"/>
                </a:cubicBezTo>
                <a:cubicBezTo>
                  <a:pt x="31" y="33"/>
                  <a:pt x="33" y="36"/>
                  <a:pt x="34" y="37"/>
                </a:cubicBezTo>
                <a:cubicBezTo>
                  <a:pt x="35" y="38"/>
                  <a:pt x="35" y="38"/>
                  <a:pt x="35" y="38"/>
                </a:cubicBezTo>
                <a:cubicBezTo>
                  <a:pt x="33" y="38"/>
                  <a:pt x="32" y="39"/>
                  <a:pt x="32" y="40"/>
                </a:cubicBezTo>
                <a:cubicBezTo>
                  <a:pt x="31" y="40"/>
                  <a:pt x="30" y="41"/>
                  <a:pt x="30" y="42"/>
                </a:cubicBezTo>
                <a:cubicBezTo>
                  <a:pt x="29" y="43"/>
                  <a:pt x="29" y="44"/>
                  <a:pt x="29" y="46"/>
                </a:cubicBezTo>
                <a:cubicBezTo>
                  <a:pt x="29" y="48"/>
                  <a:pt x="29" y="48"/>
                  <a:pt x="29" y="48"/>
                </a:cubicBezTo>
                <a:cubicBezTo>
                  <a:pt x="29" y="49"/>
                  <a:pt x="30" y="49"/>
                  <a:pt x="31" y="49"/>
                </a:cubicBezTo>
                <a:close/>
                <a:moveTo>
                  <a:pt x="37" y="26"/>
                </a:moveTo>
                <a:cubicBezTo>
                  <a:pt x="37" y="26"/>
                  <a:pt x="37" y="26"/>
                  <a:pt x="37" y="26"/>
                </a:cubicBezTo>
                <a:cubicBezTo>
                  <a:pt x="38" y="24"/>
                  <a:pt x="40" y="24"/>
                  <a:pt x="41" y="24"/>
                </a:cubicBezTo>
                <a:cubicBezTo>
                  <a:pt x="43" y="24"/>
                  <a:pt x="45" y="24"/>
                  <a:pt x="46" y="26"/>
                </a:cubicBezTo>
                <a:cubicBezTo>
                  <a:pt x="47" y="27"/>
                  <a:pt x="48" y="29"/>
                  <a:pt x="48" y="30"/>
                </a:cubicBezTo>
                <a:cubicBezTo>
                  <a:pt x="48" y="32"/>
                  <a:pt x="47" y="34"/>
                  <a:pt x="46" y="35"/>
                </a:cubicBezTo>
                <a:cubicBezTo>
                  <a:pt x="45" y="36"/>
                  <a:pt x="43" y="37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9" y="37"/>
                  <a:pt x="38" y="36"/>
                  <a:pt x="37" y="35"/>
                </a:cubicBezTo>
                <a:cubicBezTo>
                  <a:pt x="35" y="34"/>
                  <a:pt x="35" y="32"/>
                  <a:pt x="35" y="30"/>
                </a:cubicBezTo>
                <a:cubicBezTo>
                  <a:pt x="35" y="29"/>
                  <a:pt x="35" y="27"/>
                  <a:pt x="37" y="26"/>
                </a:cubicBezTo>
                <a:close/>
                <a:moveTo>
                  <a:pt x="32" y="46"/>
                </a:moveTo>
                <a:cubicBezTo>
                  <a:pt x="32" y="46"/>
                  <a:pt x="32" y="46"/>
                  <a:pt x="32" y="46"/>
                </a:cubicBezTo>
                <a:cubicBezTo>
                  <a:pt x="32" y="45"/>
                  <a:pt x="32" y="44"/>
                  <a:pt x="33" y="44"/>
                </a:cubicBezTo>
                <a:cubicBezTo>
                  <a:pt x="33" y="43"/>
                  <a:pt x="33" y="42"/>
                  <a:pt x="34" y="42"/>
                </a:cubicBezTo>
                <a:cubicBezTo>
                  <a:pt x="35" y="41"/>
                  <a:pt x="36" y="40"/>
                  <a:pt x="37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6" y="40"/>
                  <a:pt x="47" y="40"/>
                  <a:pt x="47" y="41"/>
                </a:cubicBezTo>
                <a:cubicBezTo>
                  <a:pt x="48" y="41"/>
                  <a:pt x="49" y="41"/>
                  <a:pt x="49" y="42"/>
                </a:cubicBezTo>
                <a:cubicBezTo>
                  <a:pt x="49" y="42"/>
                  <a:pt x="50" y="43"/>
                  <a:pt x="50" y="44"/>
                </a:cubicBezTo>
                <a:cubicBezTo>
                  <a:pt x="50" y="44"/>
                  <a:pt x="51" y="45"/>
                  <a:pt x="51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6"/>
                  <a:pt x="32" y="46"/>
                  <a:pt x="32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84388" y="484499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37" name="矩形 36"/>
          <p:cNvSpPr/>
          <p:nvPr/>
        </p:nvSpPr>
        <p:spPr>
          <a:xfrm>
            <a:off x="1993501" y="4846901"/>
            <a:ext cx="1231900" cy="31115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2182413" y="3333696"/>
            <a:ext cx="1737995" cy="6610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76200" algn="l"/>
                <a:tab pos="546100" algn="l"/>
              </a:tabLst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 24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转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tabLst>
                <a:tab pos="76200" algn="l"/>
                <a:tab pos="546100" algn="l"/>
              </a:tabLst>
            </a:pPr>
            <a:endParaRPr lang="en-US" altLang="zh-CN" sz="24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lt"/>
            </a:endParaRPr>
          </a:p>
        </p:txBody>
      </p:sp>
      <p:cxnSp>
        <p:nvCxnSpPr>
          <p:cNvPr id="43" name="直接连接符 95"/>
          <p:cNvCxnSpPr/>
          <p:nvPr/>
        </p:nvCxnSpPr>
        <p:spPr>
          <a:xfrm>
            <a:off x="2367833" y="3813756"/>
            <a:ext cx="4832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402441" y="481832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45" name="矩形 44"/>
          <p:cNvSpPr/>
          <p:nvPr/>
        </p:nvSpPr>
        <p:spPr>
          <a:xfrm>
            <a:off x="8164113" y="4864681"/>
            <a:ext cx="1231900" cy="31115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7561289" y="3334934"/>
            <a:ext cx="3975100" cy="6610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76200" algn="l"/>
                <a:tab pos="546100" algn="l"/>
              </a:tabLst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任意的两个操作的组合</a:t>
            </a:r>
            <a:endParaRPr lang="zh-CN" altLang="en-US" sz="2400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tabLst>
                <a:tab pos="76200" algn="l"/>
                <a:tab pos="546100" algn="l"/>
              </a:tabLst>
            </a:pPr>
            <a:endParaRPr lang="zh-CN" altLang="en-US" sz="24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lt"/>
            </a:endParaRPr>
          </a:p>
        </p:txBody>
      </p:sp>
      <p:cxnSp>
        <p:nvCxnSpPr>
          <p:cNvPr id="48" name="直接连接符 102"/>
          <p:cNvCxnSpPr/>
          <p:nvPr/>
        </p:nvCxnSpPr>
        <p:spPr>
          <a:xfrm>
            <a:off x="8538446" y="3831536"/>
            <a:ext cx="4832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8573053" y="483610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80" name="4"/>
          <p:cNvSpPr>
            <a:spLocks noEditPoints="1"/>
          </p:cNvSpPr>
          <p:nvPr/>
        </p:nvSpPr>
        <p:spPr bwMode="auto">
          <a:xfrm>
            <a:off x="2388153" y="2659644"/>
            <a:ext cx="442595" cy="518160"/>
          </a:xfrm>
          <a:custGeom>
            <a:avLst/>
            <a:gdLst>
              <a:gd name="T0" fmla="*/ 12 w 60"/>
              <a:gd name="T1" fmla="*/ 42 h 70"/>
              <a:gd name="T2" fmla="*/ 17 w 60"/>
              <a:gd name="T3" fmla="*/ 42 h 70"/>
              <a:gd name="T4" fmla="*/ 14 w 60"/>
              <a:gd name="T5" fmla="*/ 50 h 70"/>
              <a:gd name="T6" fmla="*/ 12 w 60"/>
              <a:gd name="T7" fmla="*/ 53 h 70"/>
              <a:gd name="T8" fmla="*/ 17 w 60"/>
              <a:gd name="T9" fmla="*/ 53 h 70"/>
              <a:gd name="T10" fmla="*/ 14 w 60"/>
              <a:gd name="T11" fmla="*/ 28 h 70"/>
              <a:gd name="T12" fmla="*/ 12 w 60"/>
              <a:gd name="T13" fmla="*/ 31 h 70"/>
              <a:gd name="T14" fmla="*/ 17 w 60"/>
              <a:gd name="T15" fmla="*/ 31 h 70"/>
              <a:gd name="T16" fmla="*/ 57 w 60"/>
              <a:gd name="T17" fmla="*/ 11 h 70"/>
              <a:gd name="T18" fmla="*/ 50 w 60"/>
              <a:gd name="T19" fmla="*/ 11 h 70"/>
              <a:gd name="T20" fmla="*/ 48 w 60"/>
              <a:gd name="T21" fmla="*/ 8 h 70"/>
              <a:gd name="T22" fmla="*/ 37 w 60"/>
              <a:gd name="T23" fmla="*/ 3 h 70"/>
              <a:gd name="T24" fmla="*/ 22 w 60"/>
              <a:gd name="T25" fmla="*/ 3 h 70"/>
              <a:gd name="T26" fmla="*/ 11 w 60"/>
              <a:gd name="T27" fmla="*/ 8 h 70"/>
              <a:gd name="T28" fmla="*/ 10 w 60"/>
              <a:gd name="T29" fmla="*/ 11 h 70"/>
              <a:gd name="T30" fmla="*/ 0 w 60"/>
              <a:gd name="T31" fmla="*/ 14 h 70"/>
              <a:gd name="T32" fmla="*/ 2 w 60"/>
              <a:gd name="T33" fmla="*/ 70 h 70"/>
              <a:gd name="T34" fmla="*/ 60 w 60"/>
              <a:gd name="T35" fmla="*/ 68 h 70"/>
              <a:gd name="T36" fmla="*/ 57 w 60"/>
              <a:gd name="T37" fmla="*/ 11 h 70"/>
              <a:gd name="T38" fmla="*/ 25 w 60"/>
              <a:gd name="T39" fmla="*/ 6 h 70"/>
              <a:gd name="T40" fmla="*/ 35 w 60"/>
              <a:gd name="T41" fmla="*/ 6 h 70"/>
              <a:gd name="T42" fmla="*/ 23 w 60"/>
              <a:gd name="T43" fmla="*/ 8 h 70"/>
              <a:gd name="T44" fmla="*/ 13 w 60"/>
              <a:gd name="T45" fmla="*/ 11 h 70"/>
              <a:gd name="T46" fmla="*/ 47 w 60"/>
              <a:gd name="T47" fmla="*/ 11 h 70"/>
              <a:gd name="T48" fmla="*/ 13 w 60"/>
              <a:gd name="T49" fmla="*/ 16 h 70"/>
              <a:gd name="T50" fmla="*/ 54 w 60"/>
              <a:gd name="T51" fmla="*/ 65 h 70"/>
              <a:gd name="T52" fmla="*/ 5 w 60"/>
              <a:gd name="T53" fmla="*/ 65 h 70"/>
              <a:gd name="T54" fmla="*/ 10 w 60"/>
              <a:gd name="T55" fmla="*/ 17 h 70"/>
              <a:gd name="T56" fmla="*/ 11 w 60"/>
              <a:gd name="T57" fmla="*/ 20 h 70"/>
              <a:gd name="T58" fmla="*/ 50 w 60"/>
              <a:gd name="T59" fmla="*/ 18 h 70"/>
              <a:gd name="T60" fmla="*/ 54 w 60"/>
              <a:gd name="T61" fmla="*/ 17 h 70"/>
              <a:gd name="T62" fmla="*/ 45 w 60"/>
              <a:gd name="T63" fmla="*/ 29 h 70"/>
              <a:gd name="T64" fmla="*/ 22 w 60"/>
              <a:gd name="T65" fmla="*/ 29 h 70"/>
              <a:gd name="T66" fmla="*/ 22 w 60"/>
              <a:gd name="T67" fmla="*/ 32 h 70"/>
              <a:gd name="T68" fmla="*/ 46 w 60"/>
              <a:gd name="T69" fmla="*/ 31 h 70"/>
              <a:gd name="T70" fmla="*/ 45 w 60"/>
              <a:gd name="T71" fmla="*/ 51 h 70"/>
              <a:gd name="T72" fmla="*/ 22 w 60"/>
              <a:gd name="T73" fmla="*/ 51 h 70"/>
              <a:gd name="T74" fmla="*/ 22 w 60"/>
              <a:gd name="T75" fmla="*/ 54 h 70"/>
              <a:gd name="T76" fmla="*/ 46 w 60"/>
              <a:gd name="T77" fmla="*/ 53 h 70"/>
              <a:gd name="T78" fmla="*/ 45 w 60"/>
              <a:gd name="T79" fmla="*/ 40 h 70"/>
              <a:gd name="T80" fmla="*/ 22 w 60"/>
              <a:gd name="T81" fmla="*/ 40 h 70"/>
              <a:gd name="T82" fmla="*/ 22 w 60"/>
              <a:gd name="T83" fmla="*/ 43 h 70"/>
              <a:gd name="T84" fmla="*/ 46 w 60"/>
              <a:gd name="T85" fmla="*/ 4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" h="70">
                <a:moveTo>
                  <a:pt x="14" y="39"/>
                </a:moveTo>
                <a:cubicBezTo>
                  <a:pt x="13" y="39"/>
                  <a:pt x="12" y="40"/>
                  <a:pt x="12" y="42"/>
                </a:cubicBezTo>
                <a:cubicBezTo>
                  <a:pt x="12" y="43"/>
                  <a:pt x="13" y="44"/>
                  <a:pt x="14" y="44"/>
                </a:cubicBezTo>
                <a:cubicBezTo>
                  <a:pt x="16" y="44"/>
                  <a:pt x="17" y="43"/>
                  <a:pt x="17" y="42"/>
                </a:cubicBezTo>
                <a:cubicBezTo>
                  <a:pt x="17" y="40"/>
                  <a:pt x="16" y="39"/>
                  <a:pt x="14" y="39"/>
                </a:cubicBezTo>
                <a:close/>
                <a:moveTo>
                  <a:pt x="14" y="50"/>
                </a:moveTo>
                <a:cubicBezTo>
                  <a:pt x="14" y="50"/>
                  <a:pt x="14" y="50"/>
                  <a:pt x="14" y="50"/>
                </a:cubicBezTo>
                <a:cubicBezTo>
                  <a:pt x="13" y="50"/>
                  <a:pt x="12" y="51"/>
                  <a:pt x="12" y="53"/>
                </a:cubicBezTo>
                <a:cubicBezTo>
                  <a:pt x="12" y="54"/>
                  <a:pt x="13" y="55"/>
                  <a:pt x="14" y="55"/>
                </a:cubicBezTo>
                <a:cubicBezTo>
                  <a:pt x="16" y="55"/>
                  <a:pt x="17" y="54"/>
                  <a:pt x="17" y="53"/>
                </a:cubicBezTo>
                <a:cubicBezTo>
                  <a:pt x="17" y="51"/>
                  <a:pt x="16" y="50"/>
                  <a:pt x="14" y="50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3" y="28"/>
                  <a:pt x="12" y="29"/>
                  <a:pt x="12" y="31"/>
                </a:cubicBezTo>
                <a:cubicBezTo>
                  <a:pt x="12" y="32"/>
                  <a:pt x="13" y="33"/>
                  <a:pt x="14" y="33"/>
                </a:cubicBezTo>
                <a:cubicBezTo>
                  <a:pt x="16" y="33"/>
                  <a:pt x="17" y="32"/>
                  <a:pt x="17" y="31"/>
                </a:cubicBezTo>
                <a:cubicBezTo>
                  <a:pt x="17" y="29"/>
                  <a:pt x="16" y="28"/>
                  <a:pt x="14" y="28"/>
                </a:cubicBezTo>
                <a:close/>
                <a:moveTo>
                  <a:pt x="57" y="11"/>
                </a:moveTo>
                <a:cubicBezTo>
                  <a:pt x="57" y="11"/>
                  <a:pt x="57" y="11"/>
                  <a:pt x="57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9"/>
                  <a:pt x="49" y="8"/>
                  <a:pt x="48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39" y="6"/>
                  <a:pt x="38" y="5"/>
                  <a:pt x="37" y="3"/>
                </a:cubicBezTo>
                <a:cubicBezTo>
                  <a:pt x="35" y="2"/>
                  <a:pt x="32" y="0"/>
                  <a:pt x="30" y="0"/>
                </a:cubicBezTo>
                <a:cubicBezTo>
                  <a:pt x="27" y="0"/>
                  <a:pt x="24" y="2"/>
                  <a:pt x="22" y="3"/>
                </a:cubicBezTo>
                <a:cubicBezTo>
                  <a:pt x="21" y="5"/>
                  <a:pt x="20" y="6"/>
                  <a:pt x="20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8"/>
                  <a:pt x="10" y="9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2"/>
                  <a:pt x="0" y="1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1" y="70"/>
                  <a:pt x="2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8" y="70"/>
                  <a:pt x="60" y="69"/>
                  <a:pt x="60" y="68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2"/>
                  <a:pt x="58" y="11"/>
                  <a:pt x="57" y="11"/>
                </a:cubicBezTo>
                <a:close/>
                <a:moveTo>
                  <a:pt x="25" y="6"/>
                </a:moveTo>
                <a:cubicBezTo>
                  <a:pt x="25" y="6"/>
                  <a:pt x="25" y="6"/>
                  <a:pt x="25" y="6"/>
                </a:cubicBezTo>
                <a:cubicBezTo>
                  <a:pt x="26" y="4"/>
                  <a:pt x="28" y="4"/>
                  <a:pt x="30" y="4"/>
                </a:cubicBezTo>
                <a:cubicBezTo>
                  <a:pt x="32" y="4"/>
                  <a:pt x="33" y="4"/>
                  <a:pt x="35" y="6"/>
                </a:cubicBezTo>
                <a:cubicBezTo>
                  <a:pt x="35" y="6"/>
                  <a:pt x="36" y="7"/>
                  <a:pt x="36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7"/>
                  <a:pt x="24" y="6"/>
                  <a:pt x="25" y="6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6"/>
                  <a:pt x="47" y="16"/>
                  <a:pt x="47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54" y="65"/>
                </a:moveTo>
                <a:cubicBezTo>
                  <a:pt x="54" y="65"/>
                  <a:pt x="54" y="65"/>
                  <a:pt x="5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17"/>
                  <a:pt x="5" y="17"/>
                  <a:pt x="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9"/>
                  <a:pt x="10" y="20"/>
                  <a:pt x="11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20"/>
                  <a:pt x="50" y="19"/>
                  <a:pt x="50" y="18"/>
                </a:cubicBezTo>
                <a:cubicBezTo>
                  <a:pt x="50" y="17"/>
                  <a:pt x="50" y="17"/>
                  <a:pt x="50" y="17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65"/>
                  <a:pt x="54" y="65"/>
                  <a:pt x="54" y="65"/>
                </a:cubicBezTo>
                <a:close/>
                <a:moveTo>
                  <a:pt x="45" y="29"/>
                </a:moveTo>
                <a:cubicBezTo>
                  <a:pt x="45" y="29"/>
                  <a:pt x="45" y="29"/>
                  <a:pt x="45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29"/>
                  <a:pt x="20" y="30"/>
                  <a:pt x="20" y="31"/>
                </a:cubicBezTo>
                <a:cubicBezTo>
                  <a:pt x="20" y="31"/>
                  <a:pt x="21" y="32"/>
                  <a:pt x="22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2"/>
                  <a:pt x="46" y="31"/>
                  <a:pt x="46" y="31"/>
                </a:cubicBezTo>
                <a:cubicBezTo>
                  <a:pt x="46" y="30"/>
                  <a:pt x="46" y="29"/>
                  <a:pt x="45" y="29"/>
                </a:cubicBezTo>
                <a:close/>
                <a:moveTo>
                  <a:pt x="45" y="51"/>
                </a:moveTo>
                <a:cubicBezTo>
                  <a:pt x="45" y="51"/>
                  <a:pt x="45" y="51"/>
                  <a:pt x="45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1"/>
                  <a:pt x="20" y="52"/>
                  <a:pt x="20" y="53"/>
                </a:cubicBezTo>
                <a:cubicBezTo>
                  <a:pt x="20" y="54"/>
                  <a:pt x="21" y="54"/>
                  <a:pt x="22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6" y="54"/>
                  <a:pt x="46" y="54"/>
                  <a:pt x="46" y="53"/>
                </a:cubicBezTo>
                <a:cubicBezTo>
                  <a:pt x="46" y="52"/>
                  <a:pt x="46" y="51"/>
                  <a:pt x="45" y="51"/>
                </a:cubicBezTo>
                <a:close/>
                <a:moveTo>
                  <a:pt x="45" y="40"/>
                </a:moveTo>
                <a:cubicBezTo>
                  <a:pt x="45" y="40"/>
                  <a:pt x="45" y="40"/>
                  <a:pt x="45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3"/>
                  <a:pt x="21" y="43"/>
                  <a:pt x="22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6" y="43"/>
                  <a:pt x="46" y="43"/>
                  <a:pt x="46" y="42"/>
                </a:cubicBezTo>
                <a:cubicBezTo>
                  <a:pt x="46" y="41"/>
                  <a:pt x="46" y="40"/>
                  <a:pt x="45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1" name="6"/>
          <p:cNvSpPr>
            <a:spLocks noEditPoints="1"/>
          </p:cNvSpPr>
          <p:nvPr/>
        </p:nvSpPr>
        <p:spPr bwMode="auto">
          <a:xfrm>
            <a:off x="8547018" y="2659961"/>
            <a:ext cx="466090" cy="535940"/>
          </a:xfrm>
          <a:custGeom>
            <a:avLst/>
            <a:gdLst>
              <a:gd name="T0" fmla="*/ 11 w 61"/>
              <a:gd name="T1" fmla="*/ 8 h 70"/>
              <a:gd name="T2" fmla="*/ 6 w 61"/>
              <a:gd name="T3" fmla="*/ 6 h 70"/>
              <a:gd name="T4" fmla="*/ 11 w 61"/>
              <a:gd name="T5" fmla="*/ 5 h 70"/>
              <a:gd name="T6" fmla="*/ 61 w 61"/>
              <a:gd name="T7" fmla="*/ 2 h 70"/>
              <a:gd name="T8" fmla="*/ 11 w 61"/>
              <a:gd name="T9" fmla="*/ 0 h 70"/>
              <a:gd name="T10" fmla="*/ 0 w 61"/>
              <a:gd name="T11" fmla="*/ 6 h 70"/>
              <a:gd name="T12" fmla="*/ 4 w 61"/>
              <a:gd name="T13" fmla="*/ 69 h 70"/>
              <a:gd name="T14" fmla="*/ 59 w 61"/>
              <a:gd name="T15" fmla="*/ 70 h 70"/>
              <a:gd name="T16" fmla="*/ 61 w 61"/>
              <a:gd name="T17" fmla="*/ 10 h 70"/>
              <a:gd name="T18" fmla="*/ 56 w 61"/>
              <a:gd name="T19" fmla="*/ 65 h 70"/>
              <a:gd name="T20" fmla="*/ 11 w 61"/>
              <a:gd name="T21" fmla="*/ 65 h 70"/>
              <a:gd name="T22" fmla="*/ 6 w 61"/>
              <a:gd name="T23" fmla="*/ 64 h 70"/>
              <a:gd name="T24" fmla="*/ 11 w 61"/>
              <a:gd name="T25" fmla="*/ 13 h 70"/>
              <a:gd name="T26" fmla="*/ 56 w 61"/>
              <a:gd name="T27" fmla="*/ 65 h 70"/>
              <a:gd name="T28" fmla="*/ 17 w 61"/>
              <a:gd name="T29" fmla="*/ 48 h 70"/>
              <a:gd name="T30" fmla="*/ 21 w 61"/>
              <a:gd name="T31" fmla="*/ 56 h 70"/>
              <a:gd name="T32" fmla="*/ 33 w 61"/>
              <a:gd name="T33" fmla="*/ 63 h 70"/>
              <a:gd name="T34" fmla="*/ 45 w 61"/>
              <a:gd name="T35" fmla="*/ 58 h 70"/>
              <a:gd name="T36" fmla="*/ 49 w 61"/>
              <a:gd name="T37" fmla="*/ 48 h 70"/>
              <a:gd name="T38" fmla="*/ 43 w 61"/>
              <a:gd name="T39" fmla="*/ 24 h 70"/>
              <a:gd name="T40" fmla="*/ 43 w 61"/>
              <a:gd name="T41" fmla="*/ 24 h 70"/>
              <a:gd name="T42" fmla="*/ 28 w 61"/>
              <a:gd name="T43" fmla="*/ 20 h 70"/>
              <a:gd name="T44" fmla="*/ 22 w 61"/>
              <a:gd name="T45" fmla="*/ 39 h 70"/>
              <a:gd name="T46" fmla="*/ 22 w 61"/>
              <a:gd name="T47" fmla="*/ 38 h 70"/>
              <a:gd name="T48" fmla="*/ 14 w 61"/>
              <a:gd name="T49" fmla="*/ 43 h 70"/>
              <a:gd name="T50" fmla="*/ 19 w 61"/>
              <a:gd name="T51" fmla="*/ 40 h 70"/>
              <a:gd name="T52" fmla="*/ 21 w 61"/>
              <a:gd name="T53" fmla="*/ 44 h 70"/>
              <a:gd name="T54" fmla="*/ 25 w 61"/>
              <a:gd name="T55" fmla="*/ 24 h 70"/>
              <a:gd name="T56" fmla="*/ 27 w 61"/>
              <a:gd name="T57" fmla="*/ 37 h 70"/>
              <a:gd name="T58" fmla="*/ 31 w 61"/>
              <a:gd name="T59" fmla="*/ 21 h 70"/>
              <a:gd name="T60" fmla="*/ 33 w 61"/>
              <a:gd name="T61" fmla="*/ 37 h 70"/>
              <a:gd name="T62" fmla="*/ 37 w 61"/>
              <a:gd name="T63" fmla="*/ 24 h 70"/>
              <a:gd name="T64" fmla="*/ 39 w 61"/>
              <a:gd name="T65" fmla="*/ 24 h 70"/>
              <a:gd name="T66" fmla="*/ 43 w 61"/>
              <a:gd name="T67" fmla="*/ 37 h 70"/>
              <a:gd name="T68" fmla="*/ 45 w 61"/>
              <a:gd name="T69" fmla="*/ 27 h 70"/>
              <a:gd name="T70" fmla="*/ 45 w 61"/>
              <a:gd name="T71" fmla="*/ 52 h 70"/>
              <a:gd name="T72" fmla="*/ 40 w 61"/>
              <a:gd name="T73" fmla="*/ 58 h 70"/>
              <a:gd name="T74" fmla="*/ 26 w 61"/>
              <a:gd name="T75" fmla="*/ 56 h 70"/>
              <a:gd name="T76" fmla="*/ 24 w 61"/>
              <a:gd name="T77" fmla="*/ 54 h 70"/>
              <a:gd name="T78" fmla="*/ 19 w 61"/>
              <a:gd name="T79" fmla="*/ 46 h 70"/>
              <a:gd name="T80" fmla="*/ 19 w 61"/>
              <a:gd name="T81" fmla="*/ 4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1" h="70">
                <a:moveTo>
                  <a:pt x="59" y="8"/>
                </a:moveTo>
                <a:cubicBezTo>
                  <a:pt x="11" y="8"/>
                  <a:pt x="11" y="8"/>
                  <a:pt x="11" y="8"/>
                </a:cubicBezTo>
                <a:cubicBezTo>
                  <a:pt x="9" y="8"/>
                  <a:pt x="8" y="7"/>
                  <a:pt x="7" y="7"/>
                </a:cubicBezTo>
                <a:cubicBezTo>
                  <a:pt x="6" y="6"/>
                  <a:pt x="6" y="6"/>
                  <a:pt x="6" y="6"/>
                </a:cubicBezTo>
                <a:cubicBezTo>
                  <a:pt x="7" y="6"/>
                  <a:pt x="7" y="6"/>
                  <a:pt x="7" y="6"/>
                </a:cubicBezTo>
                <a:cubicBezTo>
                  <a:pt x="8" y="5"/>
                  <a:pt x="9" y="5"/>
                  <a:pt x="11" y="5"/>
                </a:cubicBezTo>
                <a:cubicBezTo>
                  <a:pt x="59" y="5"/>
                  <a:pt x="59" y="5"/>
                  <a:pt x="59" y="5"/>
                </a:cubicBezTo>
                <a:cubicBezTo>
                  <a:pt x="60" y="5"/>
                  <a:pt x="61" y="4"/>
                  <a:pt x="61" y="2"/>
                </a:cubicBezTo>
                <a:cubicBezTo>
                  <a:pt x="61" y="1"/>
                  <a:pt x="60" y="0"/>
                  <a:pt x="5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6" y="0"/>
                  <a:pt x="4" y="1"/>
                </a:cubicBezTo>
                <a:cubicBezTo>
                  <a:pt x="2" y="2"/>
                  <a:pt x="1" y="4"/>
                  <a:pt x="0" y="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6"/>
                  <a:pt x="2" y="68"/>
                  <a:pt x="4" y="69"/>
                </a:cubicBezTo>
                <a:cubicBezTo>
                  <a:pt x="6" y="70"/>
                  <a:pt x="9" y="70"/>
                  <a:pt x="11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60" y="70"/>
                  <a:pt x="61" y="69"/>
                  <a:pt x="61" y="68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9"/>
                  <a:pt x="60" y="8"/>
                  <a:pt x="59" y="8"/>
                </a:cubicBezTo>
                <a:close/>
                <a:moveTo>
                  <a:pt x="56" y="65"/>
                </a:moveTo>
                <a:cubicBezTo>
                  <a:pt x="56" y="65"/>
                  <a:pt x="56" y="65"/>
                  <a:pt x="56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5"/>
                  <a:pt x="8" y="64"/>
                  <a:pt x="7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3"/>
                  <a:pt x="9" y="13"/>
                  <a:pt x="11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65"/>
                  <a:pt x="56" y="65"/>
                  <a:pt x="56" y="65"/>
                </a:cubicBezTo>
                <a:close/>
                <a:moveTo>
                  <a:pt x="17" y="48"/>
                </a:move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7"/>
                  <a:pt x="23" y="58"/>
                  <a:pt x="24" y="59"/>
                </a:cubicBezTo>
                <a:cubicBezTo>
                  <a:pt x="26" y="61"/>
                  <a:pt x="29" y="62"/>
                  <a:pt x="33" y="63"/>
                </a:cubicBezTo>
                <a:cubicBezTo>
                  <a:pt x="36" y="63"/>
                  <a:pt x="39" y="62"/>
                  <a:pt x="42" y="60"/>
                </a:cubicBezTo>
                <a:cubicBezTo>
                  <a:pt x="43" y="60"/>
                  <a:pt x="44" y="59"/>
                  <a:pt x="45" y="58"/>
                </a:cubicBezTo>
                <a:cubicBezTo>
                  <a:pt x="46" y="57"/>
                  <a:pt x="47" y="55"/>
                  <a:pt x="48" y="53"/>
                </a:cubicBezTo>
                <a:cubicBezTo>
                  <a:pt x="48" y="52"/>
                  <a:pt x="49" y="50"/>
                  <a:pt x="49" y="48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4"/>
                  <a:pt x="45" y="23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0"/>
                  <a:pt x="39" y="18"/>
                  <a:pt x="36" y="20"/>
                </a:cubicBezTo>
                <a:cubicBezTo>
                  <a:pt x="35" y="16"/>
                  <a:pt x="29" y="16"/>
                  <a:pt x="28" y="20"/>
                </a:cubicBezTo>
                <a:cubicBezTo>
                  <a:pt x="26" y="19"/>
                  <a:pt x="22" y="20"/>
                  <a:pt x="22" y="24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0" y="36"/>
                  <a:pt x="19" y="36"/>
                  <a:pt x="17" y="36"/>
                </a:cubicBezTo>
                <a:cubicBezTo>
                  <a:pt x="14" y="37"/>
                  <a:pt x="12" y="40"/>
                  <a:pt x="14" y="43"/>
                </a:cubicBezTo>
                <a:cubicBezTo>
                  <a:pt x="17" y="48"/>
                  <a:pt x="17" y="48"/>
                  <a:pt x="17" y="48"/>
                </a:cubicBezTo>
                <a:close/>
                <a:moveTo>
                  <a:pt x="19" y="40"/>
                </a:moveTo>
                <a:cubicBezTo>
                  <a:pt x="19" y="40"/>
                  <a:pt x="19" y="40"/>
                  <a:pt x="19" y="40"/>
                </a:cubicBezTo>
                <a:cubicBezTo>
                  <a:pt x="21" y="44"/>
                  <a:pt x="21" y="44"/>
                  <a:pt x="21" y="44"/>
                </a:cubicBezTo>
                <a:cubicBezTo>
                  <a:pt x="22" y="46"/>
                  <a:pt x="25" y="45"/>
                  <a:pt x="25" y="43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2"/>
                  <a:pt x="27" y="22"/>
                  <a:pt x="27" y="24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40"/>
                  <a:pt x="31" y="40"/>
                  <a:pt x="31" y="37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0"/>
                  <a:pt x="33" y="20"/>
                  <a:pt x="33" y="21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0"/>
                  <a:pt x="37" y="40"/>
                  <a:pt x="37" y="37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2"/>
                  <a:pt x="39" y="22"/>
                  <a:pt x="39" y="24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40"/>
                  <a:pt x="43" y="40"/>
                  <a:pt x="43" y="37"/>
                </a:cubicBezTo>
                <a:cubicBezTo>
                  <a:pt x="43" y="27"/>
                  <a:pt x="43" y="27"/>
                  <a:pt x="43" y="27"/>
                </a:cubicBezTo>
                <a:cubicBezTo>
                  <a:pt x="43" y="26"/>
                  <a:pt x="45" y="26"/>
                  <a:pt x="45" y="27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50"/>
                  <a:pt x="45" y="51"/>
                  <a:pt x="45" y="52"/>
                </a:cubicBezTo>
                <a:cubicBezTo>
                  <a:pt x="44" y="54"/>
                  <a:pt x="43" y="55"/>
                  <a:pt x="42" y="56"/>
                </a:cubicBezTo>
                <a:cubicBezTo>
                  <a:pt x="42" y="57"/>
                  <a:pt x="41" y="57"/>
                  <a:pt x="40" y="58"/>
                </a:cubicBezTo>
                <a:cubicBezTo>
                  <a:pt x="38" y="59"/>
                  <a:pt x="35" y="60"/>
                  <a:pt x="33" y="59"/>
                </a:cubicBezTo>
                <a:cubicBezTo>
                  <a:pt x="30" y="59"/>
                  <a:pt x="28" y="58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6"/>
                  <a:pt x="25" y="55"/>
                  <a:pt x="24" y="54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0"/>
                  <a:pt x="18" y="39"/>
                  <a:pt x="19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5288" y="1154376"/>
            <a:ext cx="4833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简单有趣的玩法</a:t>
            </a:r>
            <a:endParaRPr lang="zh-CN" altLang="en-US" sz="2400" spc="3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字魂181号-飞驰标题体" panose="00000500000000000000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584368" y="497786"/>
            <a:ext cx="8555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4" grpId="1" bldLvl="0" animBg="1"/>
      <p:bldP spid="25" grpId="0"/>
      <p:bldP spid="25" grpId="1"/>
      <p:bldP spid="29" grpId="0" bldLvl="0" animBg="1"/>
      <p:bldP spid="29" grpId="1" bldLvl="0" animBg="1"/>
      <p:bldP spid="30" grpId="0"/>
      <p:bldP spid="30" grpId="1"/>
      <p:bldP spid="37" grpId="0" bldLvl="0" animBg="1"/>
      <p:bldP spid="38" grpId="0"/>
      <p:bldP spid="44" grpId="0"/>
      <p:bldP spid="45" grpId="0" bldLvl="0" animBg="1"/>
      <p:bldP spid="46" grpId="0"/>
      <p:bldP spid="59" grpId="0"/>
      <p:bldP spid="80" grpId="0" bldLvl="0" animBg="1"/>
      <p:bldP spid="8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430"/>
            <a:ext cx="12223115" cy="6869430"/>
          </a:xfrm>
          <a:prstGeom prst="rect">
            <a:avLst/>
          </a:prstGeom>
          <a:solidFill>
            <a:srgbClr val="0729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424622" y="1543625"/>
            <a:ext cx="5363845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如何通过两个转化实现两块的换棱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87989" y="195661"/>
            <a:ext cx="1027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04</a:t>
            </a:r>
          </a:p>
        </p:txBody>
      </p:sp>
      <p:sp>
        <p:nvSpPr>
          <p:cNvPr id="2" name="矩形 1"/>
          <p:cNvSpPr/>
          <p:nvPr/>
        </p:nvSpPr>
        <p:spPr>
          <a:xfrm>
            <a:off x="399415" y="248285"/>
            <a:ext cx="954405" cy="318071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53820" y="685599"/>
            <a:ext cx="52603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sym typeface="+mn-ea"/>
              </a:rPr>
              <a:t>更深的魔方研究</a:t>
            </a:r>
          </a:p>
          <a:p>
            <a:pPr algn="dist"/>
            <a:endParaRPr lang="zh-CN" altLang="en-US" sz="54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0C1388-1C21-A149-68F0-95639F4A1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36" y="2457471"/>
            <a:ext cx="2982731" cy="3295705"/>
          </a:xfrm>
          <a:prstGeom prst="rect">
            <a:avLst/>
          </a:prstGeom>
        </p:spPr>
      </p:pic>
    </p:spTree>
  </p:cSld>
  <p:clrMapOvr>
    <a:masterClrMapping/>
  </p:clrMapOvr>
  <p:transition spd="med" advTm="8000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89890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" y="0"/>
            <a:ext cx="12280265" cy="6907530"/>
          </a:xfrm>
          <a:prstGeom prst="rect">
            <a:avLst/>
          </a:prstGeom>
        </p:spPr>
      </p:pic>
      <p:sp>
        <p:nvSpPr>
          <p:cNvPr id="7" name="文本框"/>
          <p:cNvSpPr>
            <a:spLocks noChangeArrowheads="1"/>
          </p:cNvSpPr>
          <p:nvPr/>
        </p:nvSpPr>
        <p:spPr bwMode="auto">
          <a:xfrm>
            <a:off x="3682365" y="2932747"/>
            <a:ext cx="5364480" cy="101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感谢您的观看</a:t>
            </a:r>
          </a:p>
        </p:txBody>
      </p:sp>
    </p:spTree>
  </p:cSld>
  <p:clrMapOvr>
    <a:masterClrMapping/>
  </p:clrMapOvr>
  <p:transition spd="med" advTm="8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875" y="12065"/>
            <a:ext cx="12223115" cy="6869430"/>
          </a:xfrm>
          <a:prstGeom prst="rect">
            <a:avLst/>
          </a:prstGeom>
          <a:solidFill>
            <a:srgbClr val="0729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31900" y="1823085"/>
            <a:ext cx="10650855" cy="541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魔方，又叫鲁比克方块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(</a:t>
            </a:r>
            <a:r>
              <a:rPr lang="en-US" altLang="zh-CN" sz="2800" dirty="0" err="1">
                <a:solidFill>
                  <a:schemeClr val="bg1">
                    <a:lumMod val="95000"/>
                  </a:schemeClr>
                </a:solidFill>
                <a:sym typeface="+mn-ea"/>
              </a:rPr>
              <a:t>Rubik'sCube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)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，最早是由匈牙利布达佩斯建筑学院鲁比克教授于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1974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年发明的机械益智玩具。通常意义下的魔方，是指狭义的三阶魔方。</a:t>
            </a: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effectLst/>
                <a:latin typeface="Helvetica Neue"/>
                <a:sym typeface="+mn-ea"/>
              </a:rPr>
              <a:t>魔方与华容道、法国的单身贵族（独立钻石棋）并称为智力游戏界的三大不可思议。</a:t>
            </a:r>
            <a:endParaRPr lang="en-US" altLang="zh-CN" sz="2800" b="0" i="0" dirty="0">
              <a:solidFill>
                <a:schemeClr val="bg1">
                  <a:lumMod val="95000"/>
                </a:schemeClr>
              </a:solidFill>
              <a:effectLst/>
              <a:latin typeface="Helvetica Neue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Helvetica Neue"/>
                <a:sym typeface="+mn-ea"/>
              </a:rPr>
              <a:t>(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Helvetica Neue"/>
                <a:sym typeface="+mn-ea"/>
              </a:rPr>
              <a:t>魔方与华容道本质上十分相似！）</a:t>
            </a: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Helvetica Neue"/>
              <a:sym typeface="+mn-ea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Helvetica Neue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31900" y="337820"/>
            <a:ext cx="912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7800" y="337820"/>
            <a:ext cx="954405" cy="318071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63257" y="137794"/>
            <a:ext cx="52603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sym typeface="+mn-ea"/>
              </a:rPr>
              <a:t>魔方简介</a:t>
            </a:r>
            <a:endParaRPr lang="zh-CN" altLang="en-US" sz="66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 advTm="8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0" grpId="1"/>
      <p:bldP spid="11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6D838-18AE-0482-DCB9-743DD231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528"/>
            <a:ext cx="10515600" cy="1325563"/>
          </a:xfrm>
        </p:spPr>
        <p:txBody>
          <a:bodyPr/>
          <a:lstStyle/>
          <a:p>
            <a:r>
              <a:rPr lang="zh-CN" altLang="en-US" sz="4400" dirty="0">
                <a:solidFill>
                  <a:schemeClr val="bg1"/>
                </a:solidFill>
                <a:latin typeface="Helvetica Neue"/>
                <a:sym typeface="+mn-ea"/>
              </a:rPr>
              <a:t>问题：如何还原魔方</a:t>
            </a:r>
            <a:br>
              <a:rPr lang="en-US" altLang="zh-CN" sz="4400" dirty="0">
                <a:solidFill>
                  <a:schemeClr val="bg1"/>
                </a:solidFill>
                <a:latin typeface="Helvetica Neue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E088A3-7151-7C1F-B5E8-1B092624A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68" y="1708834"/>
            <a:ext cx="10515600" cy="4351338"/>
          </a:xfrm>
        </p:spPr>
        <p:txBody>
          <a:bodyPr/>
          <a:lstStyle/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三阶魔方，为</a:t>
            </a:r>
            <a:r>
              <a:rPr lang="en-US" altLang="zh-CN" sz="28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3×3×3</a:t>
            </a:r>
            <a:r>
              <a:rPr lang="zh-CN" altLang="en-US" sz="28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的立方体结构，由</a:t>
            </a:r>
            <a:r>
              <a:rPr lang="en-US" altLang="zh-CN" sz="28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26</a:t>
            </a:r>
            <a:r>
              <a:rPr lang="zh-CN" altLang="en-US" sz="28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个色块组成。三阶魔方，通过旋转，总共有</a:t>
            </a:r>
            <a:r>
              <a:rPr lang="en-US" altLang="zh-CN" sz="28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43,252,003,274,489,856,000 ≈ 4.3×</a:t>
            </a:r>
            <a:r>
              <a:rPr lang="zh-CN" altLang="en-US" sz="28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10</a:t>
            </a:r>
            <a:r>
              <a:rPr lang="zh-CN" altLang="en-US" sz="28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的</a:t>
            </a:r>
            <a:r>
              <a:rPr lang="en-US" altLang="zh-CN" sz="28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19</a:t>
            </a:r>
            <a:r>
              <a:rPr lang="zh-CN" altLang="en-US" sz="2800" dirty="0">
                <a:solidFill>
                  <a:schemeClr val="bg1"/>
                </a:solidFill>
                <a:effectLst/>
                <a:latin typeface="Helvetica Neue"/>
                <a:sym typeface="+mn-ea"/>
              </a:rPr>
              <a:t>次方）种变化。</a:t>
            </a:r>
            <a:endParaRPr lang="en-US" altLang="zh-CN" sz="28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800" dirty="0">
              <a:solidFill>
                <a:schemeClr val="bg1"/>
              </a:solidFill>
              <a:latin typeface="Helvetica Neue"/>
            </a:endParaRPr>
          </a:p>
          <a:p>
            <a:pPr indent="0" algn="just" hangingPunc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Helvetica Neue"/>
                <a:sym typeface="+mn-ea"/>
              </a:rPr>
              <a:t>变化如此之多，是否有规律可循？我们需要先了解魔方的结构</a:t>
            </a:r>
            <a:r>
              <a:rPr lang="zh-CN" altLang="en-US" dirty="0">
                <a:solidFill>
                  <a:schemeClr val="bg1"/>
                </a:solidFill>
                <a:latin typeface="Helvetica Neue"/>
                <a:sym typeface="+mn-ea"/>
              </a:rPr>
              <a:t>及转动</a:t>
            </a:r>
            <a:r>
              <a:rPr lang="zh-CN" altLang="en-US" sz="2800" dirty="0">
                <a:solidFill>
                  <a:schemeClr val="bg1"/>
                </a:solidFill>
                <a:latin typeface="Helvetica Neue"/>
                <a:sym typeface="+mn-ea"/>
              </a:rPr>
              <a:t>。</a:t>
            </a:r>
            <a:endParaRPr lang="en-US" altLang="zh-CN" sz="2800" dirty="0">
              <a:solidFill>
                <a:schemeClr val="bg1"/>
              </a:solidFill>
              <a:latin typeface="Helvetica Neue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04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683177" y="748950"/>
            <a:ext cx="10709531" cy="0"/>
          </a:xfrm>
          <a:prstGeom prst="line">
            <a:avLst/>
          </a:prstGeom>
          <a:ln w="38100">
            <a:solidFill>
              <a:srgbClr val="2886AA"/>
            </a:solidFill>
          </a:ln>
        </p:spPr>
        <p:style>
          <a:lnRef idx="1">
            <a:srgbClr val="4F81BD"/>
          </a:lnRef>
          <a:fillRef idx="0">
            <a:srgbClr val="4F81BD"/>
          </a:fillRef>
          <a:effectRef idx="0">
            <a:srgbClr val="4F81BD"/>
          </a:effectRef>
          <a:fontRef idx="minor">
            <a:sysClr val="windowText" lastClr="000000"/>
          </a:fontRef>
        </p:style>
      </p:cxnSp>
      <p:sp>
        <p:nvSpPr>
          <p:cNvPr id="27" name="文本框 26"/>
          <p:cNvSpPr txBox="1"/>
          <p:nvPr/>
        </p:nvSpPr>
        <p:spPr>
          <a:xfrm>
            <a:off x="2977682" y="149510"/>
            <a:ext cx="3453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ym typeface="+mn-ea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sym typeface="+mn-ea"/>
              </a:rPr>
              <a:t>魔方结构</a:t>
            </a:r>
            <a:endParaRPr lang="zh-CN" altLang="en-US" sz="3600" dirty="0"/>
          </a:p>
          <a:p>
            <a:pPr algn="r"/>
            <a:endParaRPr lang="zh-CN" altLang="en-US" sz="36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1502" y="772445"/>
            <a:ext cx="2597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中心轴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个</a:t>
            </a:r>
            <a:endParaRPr lang="zh-CN" altLang="en-US" sz="32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55637" y="784336"/>
            <a:ext cx="6574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中心块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6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个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角块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个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棱块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12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个</a:t>
            </a:r>
            <a:endParaRPr lang="zh-CN" altLang="en-US" sz="32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05219" y="1376460"/>
            <a:ext cx="3853815" cy="231584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459034" y="1377095"/>
            <a:ext cx="6684010" cy="2315210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06" y="1379504"/>
            <a:ext cx="2030730" cy="2330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371" y="1386806"/>
            <a:ext cx="3796030" cy="2330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89123B-D607-291D-0748-B1AA5CB1D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04" y="3272507"/>
            <a:ext cx="3740267" cy="336727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C1B06E0-C5A5-B0D0-1830-0B73D54444DA}"/>
              </a:ext>
            </a:extLst>
          </p:cNvPr>
          <p:cNvCxnSpPr>
            <a:cxnSpLocks/>
          </p:cNvCxnSpPr>
          <p:nvPr/>
        </p:nvCxnSpPr>
        <p:spPr>
          <a:xfrm flipH="1">
            <a:off x="4296229" y="3157046"/>
            <a:ext cx="674823" cy="7400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5417BE6-8950-51AE-A2C6-C4117A37A208}"/>
              </a:ext>
            </a:extLst>
          </p:cNvPr>
          <p:cNvSpPr txBox="1"/>
          <p:nvPr/>
        </p:nvSpPr>
        <p:spPr>
          <a:xfrm>
            <a:off x="4738914" y="2467429"/>
            <a:ext cx="135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中心块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8AEE364-F205-C945-E4B0-833A84405D5B}"/>
              </a:ext>
            </a:extLst>
          </p:cNvPr>
          <p:cNvCxnSpPr/>
          <p:nvPr/>
        </p:nvCxnSpPr>
        <p:spPr>
          <a:xfrm>
            <a:off x="1516743" y="4318000"/>
            <a:ext cx="1146628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67B24AD-C33B-BDFA-3838-FB1F392939B9}"/>
              </a:ext>
            </a:extLst>
          </p:cNvPr>
          <p:cNvSpPr txBox="1"/>
          <p:nvPr/>
        </p:nvSpPr>
        <p:spPr>
          <a:xfrm>
            <a:off x="683177" y="4441371"/>
            <a:ext cx="695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角块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ED825EA-D0FE-2918-4EF4-2D5FABB2A1A7}"/>
              </a:ext>
            </a:extLst>
          </p:cNvPr>
          <p:cNvCxnSpPr>
            <a:cxnSpLocks/>
          </p:cNvCxnSpPr>
          <p:nvPr/>
        </p:nvCxnSpPr>
        <p:spPr>
          <a:xfrm flipH="1">
            <a:off x="5087257" y="4364136"/>
            <a:ext cx="1146629" cy="2513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7DF70E3-C82C-989C-DAE5-6CD802848AD8}"/>
              </a:ext>
            </a:extLst>
          </p:cNvPr>
          <p:cNvSpPr txBox="1"/>
          <p:nvPr/>
        </p:nvSpPr>
        <p:spPr>
          <a:xfrm>
            <a:off x="6430812" y="4318000"/>
            <a:ext cx="206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棱块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27" grpId="1"/>
      <p:bldP spid="29" grpId="0"/>
      <p:bldP spid="30" grpId="0"/>
      <p:bldP spid="10" grpId="0"/>
      <p:bldP spid="14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63"/>
          <p:cNvSpPr>
            <a:spLocks noChangeArrowheads="1"/>
          </p:cNvSpPr>
          <p:nvPr/>
        </p:nvSpPr>
        <p:spPr bwMode="auto">
          <a:xfrm>
            <a:off x="752202" y="1752059"/>
            <a:ext cx="725593" cy="738726"/>
          </a:xfrm>
          <a:prstGeom prst="ellipse">
            <a:avLst/>
          </a:prstGeom>
          <a:solidFill>
            <a:srgbClr val="2886AA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0769" y="1946197"/>
            <a:ext cx="395550" cy="380866"/>
            <a:chOff x="8134849" y="3131854"/>
            <a:chExt cx="489450" cy="464509"/>
          </a:xfrm>
        </p:grpSpPr>
        <p:sp>
          <p:nvSpPr>
            <p:cNvPr id="11" name="4"/>
            <p:cNvSpPr/>
            <p:nvPr/>
          </p:nvSpPr>
          <p:spPr bwMode="auto">
            <a:xfrm>
              <a:off x="8190965" y="3131854"/>
              <a:ext cx="221344" cy="205755"/>
            </a:xfrm>
            <a:custGeom>
              <a:avLst/>
              <a:gdLst>
                <a:gd name="T0" fmla="*/ 78 w 78"/>
                <a:gd name="T1" fmla="*/ 13 h 72"/>
                <a:gd name="T2" fmla="*/ 64 w 78"/>
                <a:gd name="T3" fmla="*/ 72 h 72"/>
                <a:gd name="T4" fmla="*/ 0 w 78"/>
                <a:gd name="T5" fmla="*/ 68 h 72"/>
                <a:gd name="T6" fmla="*/ 15 w 78"/>
                <a:gd name="T7" fmla="*/ 13 h 72"/>
                <a:gd name="T8" fmla="*/ 78 w 78"/>
                <a:gd name="T9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2">
                  <a:moveTo>
                    <a:pt x="78" y="13"/>
                  </a:moveTo>
                  <a:cubicBezTo>
                    <a:pt x="76" y="36"/>
                    <a:pt x="68" y="52"/>
                    <a:pt x="64" y="72"/>
                  </a:cubicBezTo>
                  <a:cubicBezTo>
                    <a:pt x="46" y="65"/>
                    <a:pt x="22" y="61"/>
                    <a:pt x="0" y="68"/>
                  </a:cubicBezTo>
                  <a:cubicBezTo>
                    <a:pt x="5" y="49"/>
                    <a:pt x="11" y="32"/>
                    <a:pt x="15" y="13"/>
                  </a:cubicBezTo>
                  <a:cubicBezTo>
                    <a:pt x="31" y="0"/>
                    <a:pt x="61" y="5"/>
                    <a:pt x="78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5"/>
            <p:cNvSpPr/>
            <p:nvPr/>
          </p:nvSpPr>
          <p:spPr bwMode="auto">
            <a:xfrm>
              <a:off x="8396720" y="3200439"/>
              <a:ext cx="227579" cy="199520"/>
            </a:xfrm>
            <a:custGeom>
              <a:avLst/>
              <a:gdLst>
                <a:gd name="T0" fmla="*/ 17 w 80"/>
                <a:gd name="T1" fmla="*/ 0 h 70"/>
                <a:gd name="T2" fmla="*/ 80 w 80"/>
                <a:gd name="T3" fmla="*/ 4 h 70"/>
                <a:gd name="T4" fmla="*/ 63 w 80"/>
                <a:gd name="T5" fmla="*/ 61 h 70"/>
                <a:gd name="T6" fmla="*/ 0 w 80"/>
                <a:gd name="T7" fmla="*/ 57 h 70"/>
                <a:gd name="T8" fmla="*/ 17 w 8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0">
                  <a:moveTo>
                    <a:pt x="17" y="0"/>
                  </a:moveTo>
                  <a:cubicBezTo>
                    <a:pt x="33" y="9"/>
                    <a:pt x="59" y="10"/>
                    <a:pt x="80" y="4"/>
                  </a:cubicBezTo>
                  <a:cubicBezTo>
                    <a:pt x="74" y="22"/>
                    <a:pt x="70" y="43"/>
                    <a:pt x="63" y="61"/>
                  </a:cubicBezTo>
                  <a:cubicBezTo>
                    <a:pt x="46" y="70"/>
                    <a:pt x="13" y="69"/>
                    <a:pt x="0" y="57"/>
                  </a:cubicBezTo>
                  <a:cubicBezTo>
                    <a:pt x="5" y="37"/>
                    <a:pt x="11" y="18"/>
                    <a:pt x="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6"/>
            <p:cNvSpPr/>
            <p:nvPr/>
          </p:nvSpPr>
          <p:spPr bwMode="auto">
            <a:xfrm>
              <a:off x="8134849" y="3334493"/>
              <a:ext cx="224460" cy="202639"/>
            </a:xfrm>
            <a:custGeom>
              <a:avLst/>
              <a:gdLst>
                <a:gd name="T0" fmla="*/ 78 w 78"/>
                <a:gd name="T1" fmla="*/ 12 h 71"/>
                <a:gd name="T2" fmla="*/ 64 w 78"/>
                <a:gd name="T3" fmla="*/ 71 h 71"/>
                <a:gd name="T4" fmla="*/ 0 w 78"/>
                <a:gd name="T5" fmla="*/ 67 h 71"/>
                <a:gd name="T6" fmla="*/ 15 w 78"/>
                <a:gd name="T7" fmla="*/ 10 h 71"/>
                <a:gd name="T8" fmla="*/ 78 w 78"/>
                <a:gd name="T9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1">
                  <a:moveTo>
                    <a:pt x="78" y="12"/>
                  </a:moveTo>
                  <a:cubicBezTo>
                    <a:pt x="75" y="33"/>
                    <a:pt x="67" y="49"/>
                    <a:pt x="64" y="71"/>
                  </a:cubicBezTo>
                  <a:cubicBezTo>
                    <a:pt x="45" y="62"/>
                    <a:pt x="21" y="56"/>
                    <a:pt x="0" y="67"/>
                  </a:cubicBezTo>
                  <a:cubicBezTo>
                    <a:pt x="3" y="45"/>
                    <a:pt x="10" y="29"/>
                    <a:pt x="15" y="10"/>
                  </a:cubicBezTo>
                  <a:cubicBezTo>
                    <a:pt x="31" y="0"/>
                    <a:pt x="64" y="3"/>
                    <a:pt x="7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7"/>
            <p:cNvSpPr/>
            <p:nvPr/>
          </p:nvSpPr>
          <p:spPr bwMode="auto">
            <a:xfrm>
              <a:off x="8340605" y="3390608"/>
              <a:ext cx="227579" cy="205755"/>
            </a:xfrm>
            <a:custGeom>
              <a:avLst/>
              <a:gdLst>
                <a:gd name="T0" fmla="*/ 17 w 80"/>
                <a:gd name="T1" fmla="*/ 0 h 72"/>
                <a:gd name="T2" fmla="*/ 80 w 80"/>
                <a:gd name="T3" fmla="*/ 4 h 72"/>
                <a:gd name="T4" fmla="*/ 63 w 80"/>
                <a:gd name="T5" fmla="*/ 61 h 72"/>
                <a:gd name="T6" fmla="*/ 0 w 80"/>
                <a:gd name="T7" fmla="*/ 59 h 72"/>
                <a:gd name="T8" fmla="*/ 17 w 80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2">
                  <a:moveTo>
                    <a:pt x="17" y="0"/>
                  </a:moveTo>
                  <a:cubicBezTo>
                    <a:pt x="33" y="12"/>
                    <a:pt x="60" y="12"/>
                    <a:pt x="80" y="4"/>
                  </a:cubicBezTo>
                  <a:cubicBezTo>
                    <a:pt x="74" y="23"/>
                    <a:pt x="69" y="43"/>
                    <a:pt x="63" y="61"/>
                  </a:cubicBezTo>
                  <a:cubicBezTo>
                    <a:pt x="47" y="72"/>
                    <a:pt x="15" y="71"/>
                    <a:pt x="0" y="59"/>
                  </a:cubicBezTo>
                  <a:cubicBezTo>
                    <a:pt x="4" y="38"/>
                    <a:pt x="10" y="18"/>
                    <a:pt x="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520190" y="1880870"/>
            <a:ext cx="5353685" cy="260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基本转动符号</a:t>
            </a:r>
            <a:r>
              <a:rPr lang="zh-CN" alt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右，左，前，后，上，下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sym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sz="2800" spc="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spc="30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+mn-ea"/>
                <a:sym typeface="+mn-ea"/>
              </a:rPr>
              <a:t>一般均为顺时针转动！</a:t>
            </a:r>
            <a:endParaRPr lang="zh-CN" altLang="en-US" sz="2800" spc="3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1300" y="558800"/>
            <a:ext cx="265811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ym typeface="+mn-ea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sym typeface="+mn-ea"/>
              </a:rPr>
              <a:t>魔方转动</a:t>
            </a:r>
            <a:endParaRPr lang="zh-CN" altLang="en-US" sz="4000" dirty="0">
              <a:solidFill>
                <a:schemeClr val="bg1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40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72" y="264604"/>
            <a:ext cx="4772025" cy="323253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6C5207-AB64-C307-1660-DE11FCB58E39}"/>
              </a:ext>
            </a:extLst>
          </p:cNvPr>
          <p:cNvSpPr txBox="1"/>
          <p:nvPr/>
        </p:nvSpPr>
        <p:spPr>
          <a:xfrm>
            <a:off x="1057051" y="5121797"/>
            <a:ext cx="7241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2"/>
                </a:solidFill>
                <a:hlinkClick r:id="rId4"/>
              </a:rPr>
              <a:t>演示</a:t>
            </a:r>
            <a:endParaRPr lang="zh-CN" altLang="en-US" sz="4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22" grpId="0"/>
      <p:bldP spid="22" grpId="1"/>
      <p:bldP spid="3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F587F72-FC92-6A45-70D0-9C3366C857CE}"/>
              </a:ext>
            </a:extLst>
          </p:cNvPr>
          <p:cNvSpPr/>
          <p:nvPr/>
        </p:nvSpPr>
        <p:spPr>
          <a:xfrm>
            <a:off x="1452623" y="346127"/>
            <a:ext cx="7258685" cy="33210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Oval 18">
            <a:extLst>
              <a:ext uri="{FF2B5EF4-FFF2-40B4-BE49-F238E27FC236}">
                <a16:creationId xmlns:a16="http://schemas.microsoft.com/office/drawing/2014/main" id="{61D039D0-5B01-4156-A7AE-C98B095B4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190" y="885318"/>
            <a:ext cx="760091" cy="796461"/>
          </a:xfrm>
          <a:prstGeom prst="ellipse">
            <a:avLst/>
          </a:prstGeom>
          <a:solidFill>
            <a:srgbClr val="2886AA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3">
            <a:extLst>
              <a:ext uri="{FF2B5EF4-FFF2-40B4-BE49-F238E27FC236}">
                <a16:creationId xmlns:a16="http://schemas.microsoft.com/office/drawing/2014/main" id="{C3E07201-9DB2-630E-B4CD-47B98E5934DC}"/>
              </a:ext>
            </a:extLst>
          </p:cNvPr>
          <p:cNvSpPr/>
          <p:nvPr/>
        </p:nvSpPr>
        <p:spPr bwMode="auto">
          <a:xfrm>
            <a:off x="1793912" y="1076801"/>
            <a:ext cx="352237" cy="413494"/>
          </a:xfrm>
          <a:custGeom>
            <a:avLst/>
            <a:gdLst>
              <a:gd name="T0" fmla="*/ 130 w 145"/>
              <a:gd name="T1" fmla="*/ 3 h 163"/>
              <a:gd name="T2" fmla="*/ 61 w 145"/>
              <a:gd name="T3" fmla="*/ 24 h 163"/>
              <a:gd name="T4" fmla="*/ 46 w 145"/>
              <a:gd name="T5" fmla="*/ 43 h 163"/>
              <a:gd name="T6" fmla="*/ 46 w 145"/>
              <a:gd name="T7" fmla="*/ 115 h 163"/>
              <a:gd name="T8" fmla="*/ 46 w 145"/>
              <a:gd name="T9" fmla="*/ 116 h 163"/>
              <a:gd name="T10" fmla="*/ 30 w 145"/>
              <a:gd name="T11" fmla="*/ 114 h 163"/>
              <a:gd name="T12" fmla="*/ 0 w 145"/>
              <a:gd name="T13" fmla="*/ 142 h 163"/>
              <a:gd name="T14" fmla="*/ 30 w 145"/>
              <a:gd name="T15" fmla="*/ 161 h 163"/>
              <a:gd name="T16" fmla="*/ 58 w 145"/>
              <a:gd name="T17" fmla="*/ 133 h 163"/>
              <a:gd name="T18" fmla="*/ 58 w 145"/>
              <a:gd name="T19" fmla="*/ 71 h 163"/>
              <a:gd name="T20" fmla="*/ 65 w 145"/>
              <a:gd name="T21" fmla="*/ 63 h 163"/>
              <a:gd name="T22" fmla="*/ 126 w 145"/>
              <a:gd name="T23" fmla="*/ 44 h 163"/>
              <a:gd name="T24" fmla="*/ 133 w 145"/>
              <a:gd name="T25" fmla="*/ 48 h 163"/>
              <a:gd name="T26" fmla="*/ 133 w 145"/>
              <a:gd name="T27" fmla="*/ 98 h 163"/>
              <a:gd name="T28" fmla="*/ 133 w 145"/>
              <a:gd name="T29" fmla="*/ 98 h 163"/>
              <a:gd name="T30" fmla="*/ 116 w 145"/>
              <a:gd name="T31" fmla="*/ 96 h 163"/>
              <a:gd name="T32" fmla="*/ 86 w 145"/>
              <a:gd name="T33" fmla="*/ 123 h 163"/>
              <a:gd name="T34" fmla="*/ 116 w 145"/>
              <a:gd name="T35" fmla="*/ 142 h 163"/>
              <a:gd name="T36" fmla="*/ 145 w 145"/>
              <a:gd name="T37" fmla="*/ 115 h 163"/>
              <a:gd name="T38" fmla="*/ 145 w 145"/>
              <a:gd name="T39" fmla="*/ 13 h 163"/>
              <a:gd name="T40" fmla="*/ 130 w 145"/>
              <a:gd name="T41" fmla="*/ 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5" h="163">
                <a:moveTo>
                  <a:pt x="130" y="3"/>
                </a:moveTo>
                <a:cubicBezTo>
                  <a:pt x="61" y="24"/>
                  <a:pt x="61" y="24"/>
                  <a:pt x="61" y="24"/>
                </a:cubicBezTo>
                <a:cubicBezTo>
                  <a:pt x="53" y="26"/>
                  <a:pt x="46" y="35"/>
                  <a:pt x="46" y="43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6"/>
                  <a:pt x="41" y="113"/>
                  <a:pt x="30" y="114"/>
                </a:cubicBezTo>
                <a:cubicBezTo>
                  <a:pt x="14" y="116"/>
                  <a:pt x="0" y="129"/>
                  <a:pt x="0" y="142"/>
                </a:cubicBezTo>
                <a:cubicBezTo>
                  <a:pt x="0" y="155"/>
                  <a:pt x="14" y="163"/>
                  <a:pt x="30" y="161"/>
                </a:cubicBezTo>
                <a:cubicBezTo>
                  <a:pt x="46" y="159"/>
                  <a:pt x="58" y="147"/>
                  <a:pt x="58" y="133"/>
                </a:cubicBezTo>
                <a:cubicBezTo>
                  <a:pt x="58" y="133"/>
                  <a:pt x="58" y="77"/>
                  <a:pt x="58" y="71"/>
                </a:cubicBezTo>
                <a:cubicBezTo>
                  <a:pt x="58" y="66"/>
                  <a:pt x="65" y="63"/>
                  <a:pt x="65" y="63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6" y="44"/>
                  <a:pt x="133" y="42"/>
                  <a:pt x="133" y="48"/>
                </a:cubicBezTo>
                <a:cubicBezTo>
                  <a:pt x="133" y="54"/>
                  <a:pt x="133" y="98"/>
                  <a:pt x="133" y="98"/>
                </a:cubicBezTo>
                <a:cubicBezTo>
                  <a:pt x="133" y="98"/>
                  <a:pt x="133" y="98"/>
                  <a:pt x="133" y="98"/>
                </a:cubicBezTo>
                <a:cubicBezTo>
                  <a:pt x="133" y="98"/>
                  <a:pt x="127" y="94"/>
                  <a:pt x="116" y="96"/>
                </a:cubicBezTo>
                <a:cubicBezTo>
                  <a:pt x="99" y="98"/>
                  <a:pt x="86" y="110"/>
                  <a:pt x="86" y="123"/>
                </a:cubicBezTo>
                <a:cubicBezTo>
                  <a:pt x="86" y="136"/>
                  <a:pt x="99" y="144"/>
                  <a:pt x="116" y="142"/>
                </a:cubicBezTo>
                <a:cubicBezTo>
                  <a:pt x="132" y="140"/>
                  <a:pt x="145" y="128"/>
                  <a:pt x="145" y="115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5"/>
                  <a:pt x="139" y="0"/>
                  <a:pt x="130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7" tIns="45708" rIns="91417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3E0A25-E15A-171F-70A2-4836280596CB}"/>
              </a:ext>
            </a:extLst>
          </p:cNvPr>
          <p:cNvSpPr/>
          <p:nvPr/>
        </p:nvSpPr>
        <p:spPr>
          <a:xfrm>
            <a:off x="2536517" y="879342"/>
            <a:ext cx="6885275" cy="83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sym typeface="+mn-ea"/>
              </a:rPr>
              <a:t>基础练习：复原魔方的白色面。</a:t>
            </a:r>
            <a:endParaRPr lang="zh-CN" altLang="en-US" sz="3600" spc="300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6F4EF7-D389-A77D-E2BF-7049555F7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0" y="2316296"/>
            <a:ext cx="3696410" cy="33277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6B4E56-D2D9-4504-C5D2-3F4F03196D31}"/>
              </a:ext>
            </a:extLst>
          </p:cNvPr>
          <p:cNvSpPr txBox="1"/>
          <p:nvPr/>
        </p:nvSpPr>
        <p:spPr>
          <a:xfrm>
            <a:off x="4901066" y="2012891"/>
            <a:ext cx="574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一个随机打乱的魔方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5CC1568-82F8-5D60-5E3F-722C24059BFD}"/>
                  </a:ext>
                </a:extLst>
              </p14:cNvPr>
              <p14:cNvContentPartPr/>
              <p14:nvPr/>
            </p14:nvContentPartPr>
            <p14:xfrm>
              <a:off x="3903964" y="2800249"/>
              <a:ext cx="711360" cy="5176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5CC1568-82F8-5D60-5E3F-722C24059B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0324" y="2692249"/>
                <a:ext cx="81900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箭头: 下 20">
            <a:extLst>
              <a:ext uri="{FF2B5EF4-FFF2-40B4-BE49-F238E27FC236}">
                <a16:creationId xmlns:a16="http://schemas.microsoft.com/office/drawing/2014/main" id="{4883D98C-3D4A-E4B8-274C-3245E413CE6A}"/>
              </a:ext>
            </a:extLst>
          </p:cNvPr>
          <p:cNvSpPr/>
          <p:nvPr/>
        </p:nvSpPr>
        <p:spPr>
          <a:xfrm rot="2700000">
            <a:off x="3670782" y="2246532"/>
            <a:ext cx="980161" cy="1625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BE834F-7B42-C21F-BEA5-22370194B556}"/>
              </a:ext>
            </a:extLst>
          </p:cNvPr>
          <p:cNvSpPr txBox="1"/>
          <p:nvPr/>
        </p:nvSpPr>
        <p:spPr>
          <a:xfrm>
            <a:off x="3737863" y="5175002"/>
            <a:ext cx="75811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</a:rPr>
              <a:t>先复原十字</a:t>
            </a:r>
            <a:endParaRPr lang="en-US" altLang="zh-CN" sz="2800" dirty="0">
              <a:solidFill>
                <a:schemeClr val="bg2"/>
              </a:solidFill>
            </a:endParaRPr>
          </a:p>
          <a:p>
            <a:endParaRPr lang="zh-CN" altLang="en-US" dirty="0">
              <a:solidFill>
                <a:schemeClr val="bg2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8D26D5-14C7-2363-21FA-AAB913ABB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318" y="2870650"/>
            <a:ext cx="4076948" cy="3670382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631A3BE1-DAEC-DB73-53E6-573EFF6F58D0}"/>
              </a:ext>
            </a:extLst>
          </p:cNvPr>
          <p:cNvSpPr/>
          <p:nvPr/>
        </p:nvSpPr>
        <p:spPr>
          <a:xfrm>
            <a:off x="5931888" y="5048011"/>
            <a:ext cx="1451429" cy="8002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ldLvl="0" animBg="1"/>
      <p:bldP spid="3" grpId="1" animBg="1"/>
      <p:bldP spid="4" grpId="0" bldLvl="0" animBg="1"/>
      <p:bldP spid="4" grpId="1" animBg="1"/>
      <p:bldP spid="5" grpId="0"/>
      <p:bldP spid="5" grpId="1"/>
      <p:bldP spid="10" grpId="0"/>
      <p:bldP spid="21" grpId="0" animBg="1"/>
      <p:bldP spid="22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965FF8-FF23-DABF-B96C-E5928B2178FF}"/>
              </a:ext>
            </a:extLst>
          </p:cNvPr>
          <p:cNvSpPr txBox="1"/>
          <p:nvPr/>
        </p:nvSpPr>
        <p:spPr>
          <a:xfrm>
            <a:off x="3698110" y="214131"/>
            <a:ext cx="4305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</a:rPr>
              <a:t>还原剩余四个角块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3606C2-DD01-ED02-621E-8F157ACBF6FD}"/>
              </a:ext>
            </a:extLst>
          </p:cNvPr>
          <p:cNvSpPr txBox="1"/>
          <p:nvPr/>
        </p:nvSpPr>
        <p:spPr>
          <a:xfrm>
            <a:off x="555585" y="673183"/>
            <a:ext cx="369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自己多尝试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9D48DB-8626-62D1-7DA1-3DFFFF617B03}"/>
              </a:ext>
            </a:extLst>
          </p:cNvPr>
          <p:cNvSpPr txBox="1"/>
          <p:nvPr/>
        </p:nvSpPr>
        <p:spPr>
          <a:xfrm>
            <a:off x="480350" y="1266757"/>
            <a:ext cx="3264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一种万能的方法：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7D097F-4731-142B-1BC1-9F5AC4E656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31" y="1652967"/>
            <a:ext cx="2520000" cy="21932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2C982C-EEFD-0688-E086-9E769DC91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50" y="1652967"/>
            <a:ext cx="2520000" cy="22686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BFCCBC-89EE-D6AB-BB4F-50F482F468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74" y="1652967"/>
            <a:ext cx="2520000" cy="22686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3C739E-CB8C-C383-419C-503D9C138A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49" y="1686475"/>
            <a:ext cx="2520000" cy="22686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2E8C4F-0B9B-9298-BBD6-D1A6F7FBB5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31" y="4530308"/>
            <a:ext cx="2520000" cy="22686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97A0BC-EDE2-C285-A54B-60436C2295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575" y="4617088"/>
            <a:ext cx="2520000" cy="22686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057294-5A68-75F4-D992-0905DA56B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00" y="4712472"/>
            <a:ext cx="2520000" cy="22686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3A1EF34-4EF6-F065-F58D-1C63498179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28" y="4589302"/>
            <a:ext cx="2520000" cy="2268698"/>
          </a:xfrm>
          <a:prstGeom prst="rect">
            <a:avLst/>
          </a:prstGeom>
        </p:spPr>
      </p:pic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B15DDF31-207E-568A-3DA5-C8D0151746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86850" y="1878795"/>
            <a:ext cx="613743" cy="453707"/>
          </a:xfrm>
          <a:prstGeom prst="curvedConnector3">
            <a:avLst/>
          </a:prstGeom>
          <a:ln w="698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0F78879-A849-A3D7-3470-607BEE50FB15}"/>
              </a:ext>
            </a:extLst>
          </p:cNvPr>
          <p:cNvCxnSpPr/>
          <p:nvPr/>
        </p:nvCxnSpPr>
        <p:spPr>
          <a:xfrm flipH="1" flipV="1">
            <a:off x="4581156" y="1652967"/>
            <a:ext cx="775504" cy="557578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3A2DD03F-213A-F576-B380-872986A7424A}"/>
              </a:ext>
            </a:extLst>
          </p:cNvPr>
          <p:cNvCxnSpPr/>
          <p:nvPr/>
        </p:nvCxnSpPr>
        <p:spPr>
          <a:xfrm rot="10800000" flipV="1">
            <a:off x="7551849" y="1728422"/>
            <a:ext cx="920187" cy="836763"/>
          </a:xfrm>
          <a:prstGeom prst="curvedConnector3">
            <a:avLst/>
          </a:prstGeom>
          <a:ln w="698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052B89F-20F7-1113-704B-0F2216DF59A5}"/>
              </a:ext>
            </a:extLst>
          </p:cNvPr>
          <p:cNvCxnSpPr>
            <a:cxnSpLocks/>
          </p:cNvCxnSpPr>
          <p:nvPr/>
        </p:nvCxnSpPr>
        <p:spPr>
          <a:xfrm>
            <a:off x="10782051" y="1689493"/>
            <a:ext cx="375944" cy="91462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曲线 43">
            <a:extLst>
              <a:ext uri="{FF2B5EF4-FFF2-40B4-BE49-F238E27FC236}">
                <a16:creationId xmlns:a16="http://schemas.microsoft.com/office/drawing/2014/main" id="{CFA35BE7-6967-4E2E-000C-AC8C09649D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130" y="4775081"/>
            <a:ext cx="625033" cy="509287"/>
          </a:xfrm>
          <a:prstGeom prst="curvedConnector3">
            <a:avLst>
              <a:gd name="adj1" fmla="val 23148"/>
            </a:avLst>
          </a:prstGeom>
          <a:ln w="698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587B610-DB71-DD35-FF80-670282A9C3C8}"/>
              </a:ext>
            </a:extLst>
          </p:cNvPr>
          <p:cNvCxnSpPr/>
          <p:nvPr/>
        </p:nvCxnSpPr>
        <p:spPr>
          <a:xfrm flipH="1" flipV="1">
            <a:off x="4587417" y="4750935"/>
            <a:ext cx="775504" cy="557578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62E0B929-8ADA-47C7-A321-46F2B4402D44}"/>
              </a:ext>
            </a:extLst>
          </p:cNvPr>
          <p:cNvCxnSpPr/>
          <p:nvPr/>
        </p:nvCxnSpPr>
        <p:spPr>
          <a:xfrm rot="10800000" flipV="1">
            <a:off x="7551849" y="4712472"/>
            <a:ext cx="920187" cy="836763"/>
          </a:xfrm>
          <a:prstGeom prst="curvedConnector3">
            <a:avLst/>
          </a:prstGeom>
          <a:ln w="698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1DD086A-9E42-A141-25BD-D165C86C1AA9}"/>
              </a:ext>
            </a:extLst>
          </p:cNvPr>
          <p:cNvSpPr txBox="1"/>
          <p:nvPr/>
        </p:nvSpPr>
        <p:spPr>
          <a:xfrm>
            <a:off x="671332" y="3750197"/>
            <a:ext cx="1603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上层逆时针转一下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C3B47C2-13EB-0462-0DAA-8431E7BC6140}"/>
              </a:ext>
            </a:extLst>
          </p:cNvPr>
          <p:cNvSpPr txBox="1"/>
          <p:nvPr/>
        </p:nvSpPr>
        <p:spPr>
          <a:xfrm>
            <a:off x="3509469" y="3750197"/>
            <a:ext cx="153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后层顺时针转一下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4EA993D-3684-599C-8C4D-8B4D6080C1E0}"/>
              </a:ext>
            </a:extLst>
          </p:cNvPr>
          <p:cNvSpPr txBox="1"/>
          <p:nvPr/>
        </p:nvSpPr>
        <p:spPr>
          <a:xfrm>
            <a:off x="6096000" y="3835931"/>
            <a:ext cx="223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上层顺时针转一下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F12AB79-EC09-A61D-A03B-6773C5F9E23C}"/>
              </a:ext>
            </a:extLst>
          </p:cNvPr>
          <p:cNvSpPr txBox="1"/>
          <p:nvPr/>
        </p:nvSpPr>
        <p:spPr>
          <a:xfrm>
            <a:off x="9213448" y="3835931"/>
            <a:ext cx="194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后层逆时针转一下</a:t>
            </a:r>
          </a:p>
        </p:txBody>
      </p:sp>
    </p:spTree>
    <p:extLst>
      <p:ext uri="{BB962C8B-B14F-4D97-AF65-F5344CB8AC3E}">
        <p14:creationId xmlns:p14="http://schemas.microsoft.com/office/powerpoint/2010/main" val="288205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48" grpId="0"/>
      <p:bldP spid="52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9FB1154-2ED2-857F-6C70-9079ACE64A67}"/>
              </a:ext>
            </a:extLst>
          </p:cNvPr>
          <p:cNvSpPr txBox="1"/>
          <p:nvPr/>
        </p:nvSpPr>
        <p:spPr>
          <a:xfrm>
            <a:off x="1254760" y="167640"/>
            <a:ext cx="1027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612DE0-785B-1D63-7E5C-7EC492312D20}"/>
              </a:ext>
            </a:extLst>
          </p:cNvPr>
          <p:cNvSpPr/>
          <p:nvPr/>
        </p:nvSpPr>
        <p:spPr>
          <a:xfrm>
            <a:off x="161925" y="337820"/>
            <a:ext cx="954405" cy="3180715"/>
          </a:xfrm>
          <a:prstGeom prst="rect">
            <a:avLst/>
          </a:prstGeom>
          <a:solidFill>
            <a:srgbClr val="288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7BFD2A-4B2A-A8F1-7A0F-EF154E86C5AA}"/>
              </a:ext>
            </a:extLst>
          </p:cNvPr>
          <p:cNvSpPr txBox="1"/>
          <p:nvPr/>
        </p:nvSpPr>
        <p:spPr>
          <a:xfrm>
            <a:off x="913765" y="555625"/>
            <a:ext cx="46704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ym typeface="+mn-ea"/>
              </a:rPr>
              <a:t> </a:t>
            </a:r>
            <a:r>
              <a:rPr lang="zh-CN" altLang="en-US" sz="5400" dirty="0">
                <a:solidFill>
                  <a:schemeClr val="bg1"/>
                </a:solidFill>
                <a:sym typeface="+mn-ea"/>
              </a:rPr>
              <a:t>魔方还原</a:t>
            </a:r>
            <a:endParaRPr lang="zh-CN" altLang="en-US" sz="5400" dirty="0">
              <a:solidFill>
                <a:schemeClr val="bg1"/>
              </a:solidFill>
              <a:latin typeface="字魂181号-飞驰标题体" panose="00000500000000000000" charset="-122"/>
              <a:ea typeface="字魂181号-飞驰标题体" panose="00000500000000000000" charset="-122"/>
              <a:cs typeface="+mn-ea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C6B69E-A4B0-0BA7-68DB-B5E3C166FE24}"/>
              </a:ext>
            </a:extLst>
          </p:cNvPr>
          <p:cNvSpPr txBox="1"/>
          <p:nvPr/>
        </p:nvSpPr>
        <p:spPr>
          <a:xfrm>
            <a:off x="1724098" y="1772959"/>
            <a:ext cx="6938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能否实现只交换两个方块但其他方块都不改变？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B755CB-584A-8043-2839-5101D8666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69" y="2511623"/>
            <a:ext cx="3663671" cy="3298318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F20D0B1-069F-E9A5-6F60-2E553E62D1F9}"/>
              </a:ext>
            </a:extLst>
          </p:cNvPr>
          <p:cNvCxnSpPr/>
          <p:nvPr/>
        </p:nvCxnSpPr>
        <p:spPr>
          <a:xfrm flipV="1">
            <a:off x="2372932" y="3755322"/>
            <a:ext cx="1542934" cy="23732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7463A6C-42A9-2DA8-EB7F-DC3F4E24643C}"/>
              </a:ext>
            </a:extLst>
          </p:cNvPr>
          <p:cNvSpPr txBox="1"/>
          <p:nvPr/>
        </p:nvSpPr>
        <p:spPr>
          <a:xfrm>
            <a:off x="4781404" y="2622152"/>
            <a:ext cx="48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只交换绿色块和红色块，能做到吗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34EC0AD-CD59-AC83-D077-C06FB237F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79" y="3109168"/>
            <a:ext cx="3988898" cy="359111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B5F5C88-13EF-CEFE-443C-5A300E129F3B}"/>
              </a:ext>
            </a:extLst>
          </p:cNvPr>
          <p:cNvSpPr txBox="1"/>
          <p:nvPr/>
        </p:nvSpPr>
        <p:spPr>
          <a:xfrm>
            <a:off x="9171921" y="3518535"/>
            <a:ext cx="24430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做不到，因为最小的交换单位是三个色块</a:t>
            </a:r>
            <a:r>
              <a:rPr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87994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6" grpId="0"/>
      <p:bldP spid="6" grpId="1"/>
      <p:bldP spid="7" grpId="0"/>
      <p:bldP spid="12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ywiaGRpZCI6ImY3NGE5YTBhNjc4ODY0ZWNjMzQ2OWFiYjczYTZkZmRjIiwidXNlckNvdW50Ijoz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f*3"/>
  <p:tag name="KSO_WM_TEMPLATE_CATEGORY" val="diagram"/>
  <p:tag name="KSO_WM_TEMPLATE_INDEX" val="20200548"/>
  <p:tag name="KSO_WM_UNIT_LAYERLEVEL" val="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i*3"/>
  <p:tag name="KSO_WM_TEMPLATE_CATEGORY" val="diagram"/>
  <p:tag name="KSO_WM_TEMPLATE_INDEX" val="20200548"/>
  <p:tag name="KSO_WM_UNIT_LAYERLEVEL" val="1"/>
  <p:tag name="KSO_WM_TAG_VERSION" val="1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00548_1*ζ_h_d*1_1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935*93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diagram20200548_1*ζ_h_d*1_2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i*2"/>
  <p:tag name="KSO_WM_TEMPLATE_CATEGORY" val="diagram"/>
  <p:tag name="KSO_WM_TEMPLATE_INDEX" val="20200548"/>
  <p:tag name="KSO_WM_UNIT_LAYERLEVEL" val="1"/>
  <p:tag name="KSO_WM_TAG_VERSION" val="1.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diagram20200548_1*ζ_h_d*1_3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diagram20200548_1*ζ_h_d*1_4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diagram20200548_1*ζ_h_d*1_5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diagram20200548_1*ζ_h_d*1_6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diagram20200548_1*ζ_h_d*1_7_1"/>
  <p:tag name="KSO_WM_TEMPLATE_CATEGORY" val="diagram"/>
  <p:tag name="KSO_WM_TEMPLATE_INDEX" val="20200548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4"/>
  <p:tag name="KSO_WM_UNIT_LINE_FORE_SCHEMECOLOR_INDEX" val="14"/>
  <p:tag name="KSO_WM_UNIT_LINE_FILL_TYPE" val="2"/>
  <p:tag name="KSO_WM_UNIT_SHADOW_SCHEMECOLOR_INDEX" val="13"/>
  <p:tag name="KSO_WM_UNIT_USESOURCEFORMAT_APPLY" val="1"/>
  <p:tag name="KSO_WM_UNIT_FLASH_PICTURE_MODE" val="0"/>
  <p:tag name="KSO_WM_UNIT_FLASH_PICTURE_TIMES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548_1"/>
  <p:tag name="KSO_WM_TEMPLATE_SUBCATEGORY" val="10"/>
  <p:tag name="KSO_WM_SLIDE_TYPE" val="text"/>
  <p:tag name="KSO_WM_SLIDE_SUBTYPE" val="picTxt"/>
  <p:tag name="KSO_WM_SLIDE_ITEM_CNT" val="3"/>
  <p:tag name="KSO_WM_SLIDE_INDEX" val="1"/>
  <p:tag name="KSO_WM_SLIDE_SIZE" val="369.165*612.713"/>
  <p:tag name="KSO_WM_SLIDE_POSITION" val="73.4995*-39.3572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48"/>
  <p:tag name="KSO_WM_SLIDE_LAYOUT" val="a_f_ζ"/>
  <p:tag name="KSO_WM_SLIDE_LAYOUT_CNT" val="1_5_1"/>
  <p:tag name="KSO_WM_UNIT_FLASH_PICTURE_TYP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多图垂直&#10;中心轮播动画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a*1"/>
  <p:tag name="KSO_WM_TEMPLATE_CATEGORY" val="diagram"/>
  <p:tag name="KSO_WM_TEMPLATE_INDEX" val="20200548"/>
  <p:tag name="KSO_WM_UNIT_LAYERLEVEL" val="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f*1"/>
  <p:tag name="KSO_WM_TEMPLATE_CATEGORY" val="diagram"/>
  <p:tag name="KSO_WM_TEMPLATE_INDEX" val="20200548"/>
  <p:tag name="KSO_WM_UNIT_LAYERLEVEL" val="1"/>
  <p:tag name="KSO_WM_TAG_VERSION" val="1.0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i*1"/>
  <p:tag name="KSO_WM_TEMPLATE_CATEGORY" val="diagram"/>
  <p:tag name="KSO_WM_TEMPLATE_INDEX" val="20200548"/>
  <p:tag name="KSO_WM_UNIT_LAYERLEVEL" val="1"/>
  <p:tag name="KSO_WM_TAG_VERSION" val="1.0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i*2"/>
  <p:tag name="KSO_WM_TEMPLATE_CATEGORY" val="diagram"/>
  <p:tag name="KSO_WM_TEMPLATE_INDEX" val="20200548"/>
  <p:tag name="KSO_WM_UNIT_LAYERLEVEL" val="1"/>
  <p:tag name="KSO_WM_TAG_VERSION" val="1.0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00548_1*f*2"/>
  <p:tag name="KSO_WM_TEMPLATE_CATEGORY" val="diagram"/>
  <p:tag name="KSO_WM_TEMPLATE_INDEX" val="20200548"/>
  <p:tag name="KSO_WM_UNIT_LAYERLEVEL" val="1"/>
  <p:tag name="KSO_WM_TAG_VERSION" val="1.0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931</Words>
  <Application>Microsoft Office PowerPoint</Application>
  <PresentationFormat>宽屏</PresentationFormat>
  <Paragraphs>170</Paragraphs>
  <Slides>23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Times New Roman</vt:lpstr>
      <vt:lpstr>Helvetica Neue</vt:lpstr>
      <vt:lpstr>字魂181号-飞驰标题体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问题：如何还原魔方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麦田</dc:creator>
  <cp:lastModifiedBy>zzj zhou</cp:lastModifiedBy>
  <cp:revision>32</cp:revision>
  <dcterms:created xsi:type="dcterms:W3CDTF">2020-09-12T11:47:00Z</dcterms:created>
  <dcterms:modified xsi:type="dcterms:W3CDTF">2024-07-21T06:04:04Z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KSOTemplateUUID">
    <vt:lpwstr>v1.0_mb_u4oi6S7hIerIyBevwJ2ELg==</vt:lpwstr>
  </property>
  <property fmtid="{D5CDD505-2E9C-101B-9397-08002B2CF9AE}" pid="4" name="ICV">
    <vt:lpwstr>0E38DAB275E2464CA6A5E336F93F468F</vt:lpwstr>
  </property>
</Properties>
</file>